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ppt/webextensions/webextension11.xml" ContentType="application/vnd.ms-office.webextension+xml"/>
  <Override PartName="/ppt/webextensions/webextension12.xml" ContentType="application/vnd.ms-office.webextension+xml"/>
  <Override PartName="/ppt/webextensions/webextension13.xml" ContentType="application/vnd.ms-office.webextension+xml"/>
  <Override PartName="/ppt/notesSlides/notesSlide12.xml" ContentType="application/vnd.openxmlformats-officedocument.presentationml.notesSlide+xml"/>
  <Override PartName="/ppt/webextensions/webextension14.xml" ContentType="application/vnd.ms-office.webextension+xml"/>
  <Override PartName="/ppt/webextensions/webextension15.xml" ContentType="application/vnd.ms-office.webextension+xml"/>
  <Override PartName="/ppt/webextensions/webextension16.xml" ContentType="application/vnd.ms-office.webextension+xml"/>
  <Override PartName="/ppt/webextensions/webextension17.xml" ContentType="application/vnd.ms-office.webextension+xml"/>
  <Override PartName="/ppt/webextensions/webextension18.xml" ContentType="application/vnd.ms-office.webextension+xml"/>
  <Override PartName="/ppt/webextensions/webextension19.xml" ContentType="application/vnd.ms-office.webextension+xml"/>
  <Override PartName="/ppt/webextensions/webextension20.xml" ContentType="application/vnd.ms-office.webextens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60.jpg" ContentType="image/png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2"/>
  </p:sldMasterIdLst>
  <p:notesMasterIdLst>
    <p:notesMasterId r:id="rId68"/>
  </p:notesMasterIdLst>
  <p:sldIdLst>
    <p:sldId id="263" r:id="rId3"/>
    <p:sldId id="265" r:id="rId4"/>
    <p:sldId id="287" r:id="rId5"/>
    <p:sldId id="268" r:id="rId6"/>
    <p:sldId id="276" r:id="rId7"/>
    <p:sldId id="269" r:id="rId8"/>
    <p:sldId id="270" r:id="rId9"/>
    <p:sldId id="274" r:id="rId10"/>
    <p:sldId id="294" r:id="rId11"/>
    <p:sldId id="275" r:id="rId12"/>
    <p:sldId id="273" r:id="rId13"/>
    <p:sldId id="278" r:id="rId14"/>
    <p:sldId id="284" r:id="rId15"/>
    <p:sldId id="277" r:id="rId16"/>
    <p:sldId id="279" r:id="rId17"/>
    <p:sldId id="281" r:id="rId18"/>
    <p:sldId id="335" r:id="rId19"/>
    <p:sldId id="292" r:id="rId20"/>
    <p:sldId id="293" r:id="rId21"/>
    <p:sldId id="282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5" r:id="rId32"/>
    <p:sldId id="304" r:id="rId33"/>
    <p:sldId id="306" r:id="rId34"/>
    <p:sldId id="307" r:id="rId35"/>
    <p:sldId id="308" r:id="rId36"/>
    <p:sldId id="309" r:id="rId37"/>
    <p:sldId id="310" r:id="rId38"/>
    <p:sldId id="311" r:id="rId39"/>
    <p:sldId id="313" r:id="rId40"/>
    <p:sldId id="312" r:id="rId41"/>
    <p:sldId id="280" r:id="rId42"/>
    <p:sldId id="283" r:id="rId43"/>
    <p:sldId id="290" r:id="rId44"/>
    <p:sldId id="291" r:id="rId45"/>
    <p:sldId id="317" r:id="rId46"/>
    <p:sldId id="328" r:id="rId47"/>
    <p:sldId id="314" r:id="rId48"/>
    <p:sldId id="318" r:id="rId49"/>
    <p:sldId id="334" r:id="rId50"/>
    <p:sldId id="319" r:id="rId51"/>
    <p:sldId id="321" r:id="rId52"/>
    <p:sldId id="322" r:id="rId53"/>
    <p:sldId id="323" r:id="rId54"/>
    <p:sldId id="320" r:id="rId55"/>
    <p:sldId id="324" r:id="rId56"/>
    <p:sldId id="325" r:id="rId57"/>
    <p:sldId id="326" r:id="rId58"/>
    <p:sldId id="327" r:id="rId59"/>
    <p:sldId id="329" r:id="rId60"/>
    <p:sldId id="330" r:id="rId61"/>
    <p:sldId id="331" r:id="rId62"/>
    <p:sldId id="332" r:id="rId63"/>
    <p:sldId id="333" r:id="rId64"/>
    <p:sldId id="315" r:id="rId65"/>
    <p:sldId id="316" r:id="rId66"/>
    <p:sldId id="272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6AAF6D-8154-4A84-B042-DF0001E0F5D2}">
          <p14:sldIdLst>
            <p14:sldId id="263"/>
            <p14:sldId id="265"/>
            <p14:sldId id="287"/>
          </p14:sldIdLst>
        </p14:section>
        <p14:section name="Demo" id="{3E7CEA0D-8A20-4AFD-8FAA-65857F06C84B}">
          <p14:sldIdLst>
            <p14:sldId id="268"/>
          </p14:sldIdLst>
        </p14:section>
        <p14:section name="Azure" id="{108FAE5C-438C-4F83-95CE-4FCC6DD17585}">
          <p14:sldIdLst>
            <p14:sldId id="276"/>
          </p14:sldIdLst>
        </p14:section>
        <p14:section name="Microservices" id="{4EAB2D31-F77B-403B-B644-AA7A6E96B5DD}">
          <p14:sldIdLst>
            <p14:sldId id="269"/>
            <p14:sldId id="270"/>
            <p14:sldId id="274"/>
            <p14:sldId id="294"/>
            <p14:sldId id="275"/>
            <p14:sldId id="273"/>
            <p14:sldId id="278"/>
            <p14:sldId id="284"/>
            <p14:sldId id="277"/>
            <p14:sldId id="279"/>
            <p14:sldId id="281"/>
          </p14:sldIdLst>
        </p14:section>
        <p14:section name="QnA Architecture" id="{8F724C52-B876-49FA-A06A-9A59D6146D85}">
          <p14:sldIdLst>
            <p14:sldId id="335"/>
          </p14:sldIdLst>
        </p14:section>
        <p14:section name="Actors as Code" id="{B1EAC2B7-00F8-4E78-899D-538F376D115D}">
          <p14:sldIdLst>
            <p14:sldId id="292"/>
            <p14:sldId id="293"/>
            <p14:sldId id="28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3"/>
            <p14:sldId id="312"/>
            <p14:sldId id="280"/>
            <p14:sldId id="283"/>
            <p14:sldId id="290"/>
            <p14:sldId id="291"/>
          </p14:sldIdLst>
        </p14:section>
        <p14:section name="Scenarios" id="{F7DE926F-E785-40AF-8330-918428D18864}">
          <p14:sldIdLst>
            <p14:sldId id="317"/>
            <p14:sldId id="328"/>
          </p14:sldIdLst>
        </p14:section>
        <p14:section name="Patterns" id="{508D0C82-3872-4F06-A0FF-3F16A8443A1D}">
          <p14:sldIdLst>
            <p14:sldId id="314"/>
            <p14:sldId id="318"/>
            <p14:sldId id="334"/>
            <p14:sldId id="319"/>
            <p14:sldId id="321"/>
            <p14:sldId id="322"/>
            <p14:sldId id="323"/>
            <p14:sldId id="320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</p14:sldIdLst>
        </p14:section>
        <p14:section name="Progression" id="{A46AB4C1-6D6E-4A53-9E6A-BDCCE06C0E7C}">
          <p14:sldIdLst>
            <p14:sldId id="315"/>
            <p14:sldId id="316"/>
          </p14:sldIdLst>
        </p14:section>
        <p14:section name="Close" id="{F110DA92-AD52-4A51-952B-8135ED032683}">
          <p14:sldIdLst>
            <p14:sldId id="272"/>
          </p14:sldIdLst>
        </p14:section>
        <p14:section name="Tempalte" id="{19304984-8E0D-4E99-A3DA-FE414376C39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6C"/>
    <a:srgbClr val="002050"/>
    <a:srgbClr val="ECE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159" autoAdjust="0"/>
    <p:restoredTop sz="83641" autoAdjust="0"/>
  </p:normalViewPr>
  <p:slideViewPr>
    <p:cSldViewPr snapToGrid="0">
      <p:cViewPr varScale="1">
        <p:scale>
          <a:sx n="86" d="100"/>
          <a:sy n="86" d="100"/>
        </p:scale>
        <p:origin x="279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2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6EE5BD-D64E-485C-B11F-3C9495DE652B}" type="doc">
      <dgm:prSet loTypeId="urn:microsoft.com/office/officeart/2005/8/layout/cycle8" loCatId="cycle" qsTypeId="urn:microsoft.com/office/officeart/2005/8/quickstyle/simple1" qsCatId="simple" csTypeId="urn:microsoft.com/office/officeart/2005/8/colors/accent1_3" csCatId="accent1" phldr="1"/>
      <dgm:spPr/>
    </dgm:pt>
    <dgm:pt modelId="{C87122B2-5664-4714-84F4-0237112C9ED2}">
      <dgm:prSet phldrT="[Text]"/>
      <dgm:spPr/>
      <dgm:t>
        <a:bodyPr/>
        <a:lstStyle/>
        <a:p>
          <a:r>
            <a:rPr lang="en-US" dirty="0"/>
            <a:t>Design/ Develop</a:t>
          </a:r>
        </a:p>
      </dgm:t>
    </dgm:pt>
    <dgm:pt modelId="{ABF68D62-B130-450F-896E-3E0EBA8D95AD}" type="parTrans" cxnId="{43FF056E-B8B0-441D-8AF4-E3D65359F930}">
      <dgm:prSet/>
      <dgm:spPr/>
      <dgm:t>
        <a:bodyPr/>
        <a:lstStyle/>
        <a:p>
          <a:endParaRPr lang="en-US"/>
        </a:p>
      </dgm:t>
    </dgm:pt>
    <dgm:pt modelId="{67B9AF40-EFD8-4D9D-A1C5-DC1DABFB9C22}" type="sibTrans" cxnId="{43FF056E-B8B0-441D-8AF4-E3D65359F930}">
      <dgm:prSet/>
      <dgm:spPr/>
      <dgm:t>
        <a:bodyPr/>
        <a:lstStyle/>
        <a:p>
          <a:endParaRPr lang="en-US"/>
        </a:p>
      </dgm:t>
    </dgm:pt>
    <dgm:pt modelId="{6E3D5554-71E6-4361-85C0-3DF4766DBA42}">
      <dgm:prSet phldrT="[Text]"/>
      <dgm:spPr/>
      <dgm:t>
        <a:bodyPr/>
        <a:lstStyle/>
        <a:p>
          <a:r>
            <a:rPr lang="en-US" dirty="0"/>
            <a:t>Operate</a:t>
          </a:r>
        </a:p>
      </dgm:t>
    </dgm:pt>
    <dgm:pt modelId="{007311B2-3D5C-4E07-9EB6-EBFBB59E3ECB}" type="parTrans" cxnId="{BA18EF95-B39F-411D-A4CF-DF857FBBA057}">
      <dgm:prSet/>
      <dgm:spPr/>
      <dgm:t>
        <a:bodyPr/>
        <a:lstStyle/>
        <a:p>
          <a:endParaRPr lang="en-US"/>
        </a:p>
      </dgm:t>
    </dgm:pt>
    <dgm:pt modelId="{05FA0293-E57A-4C56-9EAA-5F23500CB9C7}" type="sibTrans" cxnId="{BA18EF95-B39F-411D-A4CF-DF857FBBA057}">
      <dgm:prSet/>
      <dgm:spPr/>
      <dgm:t>
        <a:bodyPr/>
        <a:lstStyle/>
        <a:p>
          <a:endParaRPr lang="en-US"/>
        </a:p>
      </dgm:t>
    </dgm:pt>
    <dgm:pt modelId="{B4FDCF53-DA7D-43E5-9471-08428B14E628}">
      <dgm:prSet phldrT="[Text]"/>
      <dgm:spPr/>
      <dgm:t>
        <a:bodyPr/>
        <a:lstStyle/>
        <a:p>
          <a:r>
            <a:rPr lang="en-US" dirty="0"/>
            <a:t>Upgrade</a:t>
          </a:r>
        </a:p>
      </dgm:t>
    </dgm:pt>
    <dgm:pt modelId="{057FE23B-42FE-4BE3-A5A4-05CD6E07993D}" type="parTrans" cxnId="{9300B749-E52D-4667-9DF6-40B7BDD050E3}">
      <dgm:prSet/>
      <dgm:spPr/>
      <dgm:t>
        <a:bodyPr/>
        <a:lstStyle/>
        <a:p>
          <a:endParaRPr lang="en-US"/>
        </a:p>
      </dgm:t>
    </dgm:pt>
    <dgm:pt modelId="{46C51E2F-69BF-4022-88A2-D50F37349148}" type="sibTrans" cxnId="{9300B749-E52D-4667-9DF6-40B7BDD050E3}">
      <dgm:prSet/>
      <dgm:spPr/>
      <dgm:t>
        <a:bodyPr/>
        <a:lstStyle/>
        <a:p>
          <a:endParaRPr lang="en-US"/>
        </a:p>
      </dgm:t>
    </dgm:pt>
    <dgm:pt modelId="{006E4B6D-42F8-4FA2-AAFE-3CD599F9A0D9}" type="pres">
      <dgm:prSet presAssocID="{866EE5BD-D64E-485C-B11F-3C9495DE652B}" presName="compositeShape" presStyleCnt="0">
        <dgm:presLayoutVars>
          <dgm:chMax val="7"/>
          <dgm:dir/>
          <dgm:resizeHandles val="exact"/>
        </dgm:presLayoutVars>
      </dgm:prSet>
      <dgm:spPr/>
    </dgm:pt>
    <dgm:pt modelId="{146217DF-0A71-4FC2-927B-AD4DCBA1F910}" type="pres">
      <dgm:prSet presAssocID="{866EE5BD-D64E-485C-B11F-3C9495DE652B}" presName="wedge1" presStyleLbl="node1" presStyleIdx="0" presStyleCnt="3"/>
      <dgm:spPr/>
    </dgm:pt>
    <dgm:pt modelId="{4F1A7EF5-539A-4DEA-96FB-6CD5702504EA}" type="pres">
      <dgm:prSet presAssocID="{866EE5BD-D64E-485C-B11F-3C9495DE652B}" presName="dummy1a" presStyleCnt="0"/>
      <dgm:spPr/>
    </dgm:pt>
    <dgm:pt modelId="{840C489C-0E4C-438C-9C6F-43C2127B3895}" type="pres">
      <dgm:prSet presAssocID="{866EE5BD-D64E-485C-B11F-3C9495DE652B}" presName="dummy1b" presStyleCnt="0"/>
      <dgm:spPr/>
    </dgm:pt>
    <dgm:pt modelId="{963BAEB9-47D6-450A-B3F4-F61CEB7A4E38}" type="pres">
      <dgm:prSet presAssocID="{866EE5BD-D64E-485C-B11F-3C9495DE652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90419D2-92D9-4F24-90A5-340F2FC51B2E}" type="pres">
      <dgm:prSet presAssocID="{866EE5BD-D64E-485C-B11F-3C9495DE652B}" presName="wedge2" presStyleLbl="node1" presStyleIdx="1" presStyleCnt="3"/>
      <dgm:spPr/>
    </dgm:pt>
    <dgm:pt modelId="{2FB68BAD-7268-4A59-9114-0D5D5A7861F9}" type="pres">
      <dgm:prSet presAssocID="{866EE5BD-D64E-485C-B11F-3C9495DE652B}" presName="dummy2a" presStyleCnt="0"/>
      <dgm:spPr/>
    </dgm:pt>
    <dgm:pt modelId="{3EE59C3A-2037-46AD-A41C-29F849B9B45C}" type="pres">
      <dgm:prSet presAssocID="{866EE5BD-D64E-485C-B11F-3C9495DE652B}" presName="dummy2b" presStyleCnt="0"/>
      <dgm:spPr/>
    </dgm:pt>
    <dgm:pt modelId="{2D09DE3F-F637-4101-AAB9-01FB391F709D}" type="pres">
      <dgm:prSet presAssocID="{866EE5BD-D64E-485C-B11F-3C9495DE652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6A4D2B1-F7BD-46B5-900C-4088B83C325D}" type="pres">
      <dgm:prSet presAssocID="{866EE5BD-D64E-485C-B11F-3C9495DE652B}" presName="wedge3" presStyleLbl="node1" presStyleIdx="2" presStyleCnt="3"/>
      <dgm:spPr/>
    </dgm:pt>
    <dgm:pt modelId="{12355AAB-E0F3-40D6-89D8-13EB91F22E61}" type="pres">
      <dgm:prSet presAssocID="{866EE5BD-D64E-485C-B11F-3C9495DE652B}" presName="dummy3a" presStyleCnt="0"/>
      <dgm:spPr/>
    </dgm:pt>
    <dgm:pt modelId="{3C4A89FB-AAA6-4D56-B364-DB518F3E713D}" type="pres">
      <dgm:prSet presAssocID="{866EE5BD-D64E-485C-B11F-3C9495DE652B}" presName="dummy3b" presStyleCnt="0"/>
      <dgm:spPr/>
    </dgm:pt>
    <dgm:pt modelId="{23F1C6F8-B9F1-45F8-98A7-3E667C5615C6}" type="pres">
      <dgm:prSet presAssocID="{866EE5BD-D64E-485C-B11F-3C9495DE652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CE8B4CB-9B31-4DB5-95F3-3522948F8C17}" type="pres">
      <dgm:prSet presAssocID="{67B9AF40-EFD8-4D9D-A1C5-DC1DABFB9C22}" presName="arrowWedge1" presStyleLbl="fgSibTrans2D1" presStyleIdx="0" presStyleCnt="3"/>
      <dgm:spPr/>
    </dgm:pt>
    <dgm:pt modelId="{7927DBD8-3CD5-42CE-9BAA-DB2A9AD4BA4A}" type="pres">
      <dgm:prSet presAssocID="{05FA0293-E57A-4C56-9EAA-5F23500CB9C7}" presName="arrowWedge2" presStyleLbl="fgSibTrans2D1" presStyleIdx="1" presStyleCnt="3"/>
      <dgm:spPr/>
    </dgm:pt>
    <dgm:pt modelId="{7B37BE69-F91F-457F-91DC-75E826E4B444}" type="pres">
      <dgm:prSet presAssocID="{46C51E2F-69BF-4022-88A2-D50F37349148}" presName="arrowWedge3" presStyleLbl="fgSibTrans2D1" presStyleIdx="2" presStyleCnt="3"/>
      <dgm:spPr/>
    </dgm:pt>
  </dgm:ptLst>
  <dgm:cxnLst>
    <dgm:cxn modelId="{BC3993F4-9902-4B4A-AC52-169F7C71869E}" type="presOf" srcId="{B4FDCF53-DA7D-43E5-9471-08428B14E628}" destId="{23F1C6F8-B9F1-45F8-98A7-3E667C5615C6}" srcOrd="1" destOrd="0" presId="urn:microsoft.com/office/officeart/2005/8/layout/cycle8"/>
    <dgm:cxn modelId="{B0DA536C-D58F-EF42-B8F3-3B27A8366D41}" type="presOf" srcId="{C87122B2-5664-4714-84F4-0237112C9ED2}" destId="{146217DF-0A71-4FC2-927B-AD4DCBA1F910}" srcOrd="0" destOrd="0" presId="urn:microsoft.com/office/officeart/2005/8/layout/cycle8"/>
    <dgm:cxn modelId="{3AB3F19F-C706-E348-93D8-34FEB7B43ADA}" type="presOf" srcId="{B4FDCF53-DA7D-43E5-9471-08428B14E628}" destId="{56A4D2B1-F7BD-46B5-900C-4088B83C325D}" srcOrd="0" destOrd="0" presId="urn:microsoft.com/office/officeart/2005/8/layout/cycle8"/>
    <dgm:cxn modelId="{6C3F4803-6625-FC46-A728-E5C34D177D36}" type="presOf" srcId="{6E3D5554-71E6-4361-85C0-3DF4766DBA42}" destId="{2D09DE3F-F637-4101-AAB9-01FB391F709D}" srcOrd="1" destOrd="0" presId="urn:microsoft.com/office/officeart/2005/8/layout/cycle8"/>
    <dgm:cxn modelId="{43FF056E-B8B0-441D-8AF4-E3D65359F930}" srcId="{866EE5BD-D64E-485C-B11F-3C9495DE652B}" destId="{C87122B2-5664-4714-84F4-0237112C9ED2}" srcOrd="0" destOrd="0" parTransId="{ABF68D62-B130-450F-896E-3E0EBA8D95AD}" sibTransId="{67B9AF40-EFD8-4D9D-A1C5-DC1DABFB9C22}"/>
    <dgm:cxn modelId="{4AFFC4A4-1639-F546-BBF4-D1E676DD92A5}" type="presOf" srcId="{6E3D5554-71E6-4361-85C0-3DF4766DBA42}" destId="{B90419D2-92D9-4F24-90A5-340F2FC51B2E}" srcOrd="0" destOrd="0" presId="urn:microsoft.com/office/officeart/2005/8/layout/cycle8"/>
    <dgm:cxn modelId="{7040591F-6E08-D74F-BC57-E04FD0A1664C}" type="presOf" srcId="{C87122B2-5664-4714-84F4-0237112C9ED2}" destId="{963BAEB9-47D6-450A-B3F4-F61CEB7A4E38}" srcOrd="1" destOrd="0" presId="urn:microsoft.com/office/officeart/2005/8/layout/cycle8"/>
    <dgm:cxn modelId="{7D380A0B-0D04-0945-A45D-34344279D1A6}" type="presOf" srcId="{866EE5BD-D64E-485C-B11F-3C9495DE652B}" destId="{006E4B6D-42F8-4FA2-AAFE-3CD599F9A0D9}" srcOrd="0" destOrd="0" presId="urn:microsoft.com/office/officeart/2005/8/layout/cycle8"/>
    <dgm:cxn modelId="{9300B749-E52D-4667-9DF6-40B7BDD050E3}" srcId="{866EE5BD-D64E-485C-B11F-3C9495DE652B}" destId="{B4FDCF53-DA7D-43E5-9471-08428B14E628}" srcOrd="2" destOrd="0" parTransId="{057FE23B-42FE-4BE3-A5A4-05CD6E07993D}" sibTransId="{46C51E2F-69BF-4022-88A2-D50F37349148}"/>
    <dgm:cxn modelId="{BA18EF95-B39F-411D-A4CF-DF857FBBA057}" srcId="{866EE5BD-D64E-485C-B11F-3C9495DE652B}" destId="{6E3D5554-71E6-4361-85C0-3DF4766DBA42}" srcOrd="1" destOrd="0" parTransId="{007311B2-3D5C-4E07-9EB6-EBFBB59E3ECB}" sibTransId="{05FA0293-E57A-4C56-9EAA-5F23500CB9C7}"/>
    <dgm:cxn modelId="{4041992E-1934-BA42-AFE1-B84AB9A8A05F}" type="presParOf" srcId="{006E4B6D-42F8-4FA2-AAFE-3CD599F9A0D9}" destId="{146217DF-0A71-4FC2-927B-AD4DCBA1F910}" srcOrd="0" destOrd="0" presId="urn:microsoft.com/office/officeart/2005/8/layout/cycle8"/>
    <dgm:cxn modelId="{42823B71-5CB1-C14F-A784-2023EC350B78}" type="presParOf" srcId="{006E4B6D-42F8-4FA2-AAFE-3CD599F9A0D9}" destId="{4F1A7EF5-539A-4DEA-96FB-6CD5702504EA}" srcOrd="1" destOrd="0" presId="urn:microsoft.com/office/officeart/2005/8/layout/cycle8"/>
    <dgm:cxn modelId="{EA7B94A3-8465-2C47-B511-32B47E0D9675}" type="presParOf" srcId="{006E4B6D-42F8-4FA2-AAFE-3CD599F9A0D9}" destId="{840C489C-0E4C-438C-9C6F-43C2127B3895}" srcOrd="2" destOrd="0" presId="urn:microsoft.com/office/officeart/2005/8/layout/cycle8"/>
    <dgm:cxn modelId="{18802DB8-BBE1-D843-B5E2-04164CA9ACC3}" type="presParOf" srcId="{006E4B6D-42F8-4FA2-AAFE-3CD599F9A0D9}" destId="{963BAEB9-47D6-450A-B3F4-F61CEB7A4E38}" srcOrd="3" destOrd="0" presId="urn:microsoft.com/office/officeart/2005/8/layout/cycle8"/>
    <dgm:cxn modelId="{783E3A3F-FB8B-6449-AFBD-562E3C583C51}" type="presParOf" srcId="{006E4B6D-42F8-4FA2-AAFE-3CD599F9A0D9}" destId="{B90419D2-92D9-4F24-90A5-340F2FC51B2E}" srcOrd="4" destOrd="0" presId="urn:microsoft.com/office/officeart/2005/8/layout/cycle8"/>
    <dgm:cxn modelId="{1E9B9FC2-8EAB-F84D-BA0E-3DC28CB3C184}" type="presParOf" srcId="{006E4B6D-42F8-4FA2-AAFE-3CD599F9A0D9}" destId="{2FB68BAD-7268-4A59-9114-0D5D5A7861F9}" srcOrd="5" destOrd="0" presId="urn:microsoft.com/office/officeart/2005/8/layout/cycle8"/>
    <dgm:cxn modelId="{13A2A8F5-C010-0E4E-8B4A-5CF75AF52F9B}" type="presParOf" srcId="{006E4B6D-42F8-4FA2-AAFE-3CD599F9A0D9}" destId="{3EE59C3A-2037-46AD-A41C-29F849B9B45C}" srcOrd="6" destOrd="0" presId="urn:microsoft.com/office/officeart/2005/8/layout/cycle8"/>
    <dgm:cxn modelId="{65487683-27B5-E647-9BA5-328EB91A4753}" type="presParOf" srcId="{006E4B6D-42F8-4FA2-AAFE-3CD599F9A0D9}" destId="{2D09DE3F-F637-4101-AAB9-01FB391F709D}" srcOrd="7" destOrd="0" presId="urn:microsoft.com/office/officeart/2005/8/layout/cycle8"/>
    <dgm:cxn modelId="{DC178766-FE38-A244-B4EB-3FA089AEE09B}" type="presParOf" srcId="{006E4B6D-42F8-4FA2-AAFE-3CD599F9A0D9}" destId="{56A4D2B1-F7BD-46B5-900C-4088B83C325D}" srcOrd="8" destOrd="0" presId="urn:microsoft.com/office/officeart/2005/8/layout/cycle8"/>
    <dgm:cxn modelId="{2FAB08A5-26A8-DF42-B923-01797BCCA770}" type="presParOf" srcId="{006E4B6D-42F8-4FA2-AAFE-3CD599F9A0D9}" destId="{12355AAB-E0F3-40D6-89D8-13EB91F22E61}" srcOrd="9" destOrd="0" presId="urn:microsoft.com/office/officeart/2005/8/layout/cycle8"/>
    <dgm:cxn modelId="{C9DDB055-E634-434C-897A-612667B41017}" type="presParOf" srcId="{006E4B6D-42F8-4FA2-AAFE-3CD599F9A0D9}" destId="{3C4A89FB-AAA6-4D56-B364-DB518F3E713D}" srcOrd="10" destOrd="0" presId="urn:microsoft.com/office/officeart/2005/8/layout/cycle8"/>
    <dgm:cxn modelId="{50292226-6A4C-9A4E-B9AB-C600ADDD75C9}" type="presParOf" srcId="{006E4B6D-42F8-4FA2-AAFE-3CD599F9A0D9}" destId="{23F1C6F8-B9F1-45F8-98A7-3E667C5615C6}" srcOrd="11" destOrd="0" presId="urn:microsoft.com/office/officeart/2005/8/layout/cycle8"/>
    <dgm:cxn modelId="{499DDE7C-6687-994D-8E95-5FD282A59A85}" type="presParOf" srcId="{006E4B6D-42F8-4FA2-AAFE-3CD599F9A0D9}" destId="{4CE8B4CB-9B31-4DB5-95F3-3522948F8C17}" srcOrd="12" destOrd="0" presId="urn:microsoft.com/office/officeart/2005/8/layout/cycle8"/>
    <dgm:cxn modelId="{29133F14-6FCA-EC4E-80C7-9DCBC24677C6}" type="presParOf" srcId="{006E4B6D-42F8-4FA2-AAFE-3CD599F9A0D9}" destId="{7927DBD8-3CD5-42CE-9BAA-DB2A9AD4BA4A}" srcOrd="13" destOrd="0" presId="urn:microsoft.com/office/officeart/2005/8/layout/cycle8"/>
    <dgm:cxn modelId="{E2DC4139-3A7E-D84B-8A4F-7B4398EC68E4}" type="presParOf" srcId="{006E4B6D-42F8-4FA2-AAFE-3CD599F9A0D9}" destId="{7B37BE69-F91F-457F-91DC-75E826E4B444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217DF-0A71-4FC2-927B-AD4DCBA1F910}">
      <dsp:nvSpPr>
        <dsp:cNvPr id="0" name=""/>
        <dsp:cNvSpPr/>
      </dsp:nvSpPr>
      <dsp:spPr>
        <a:xfrm>
          <a:off x="1077556" y="232371"/>
          <a:ext cx="3002948" cy="3002948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Design/ Develop</a:t>
          </a:r>
        </a:p>
      </dsp:txBody>
      <dsp:txXfrm>
        <a:off x="2660181" y="868710"/>
        <a:ext cx="1072481" cy="893734"/>
      </dsp:txXfrm>
    </dsp:sp>
    <dsp:sp modelId="{B90419D2-92D9-4F24-90A5-340F2FC51B2E}">
      <dsp:nvSpPr>
        <dsp:cNvPr id="0" name=""/>
        <dsp:cNvSpPr/>
      </dsp:nvSpPr>
      <dsp:spPr>
        <a:xfrm>
          <a:off x="1015709" y="339619"/>
          <a:ext cx="3002948" cy="3002948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Operate</a:t>
          </a:r>
        </a:p>
      </dsp:txBody>
      <dsp:txXfrm>
        <a:off x="1730697" y="2287960"/>
        <a:ext cx="1608722" cy="786486"/>
      </dsp:txXfrm>
    </dsp:sp>
    <dsp:sp modelId="{56A4D2B1-F7BD-46B5-900C-4088B83C325D}">
      <dsp:nvSpPr>
        <dsp:cNvPr id="0" name=""/>
        <dsp:cNvSpPr/>
      </dsp:nvSpPr>
      <dsp:spPr>
        <a:xfrm>
          <a:off x="953863" y="232371"/>
          <a:ext cx="3002948" cy="3002948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Upgrade</a:t>
          </a:r>
        </a:p>
      </dsp:txBody>
      <dsp:txXfrm>
        <a:off x="1301704" y="868710"/>
        <a:ext cx="1072481" cy="893734"/>
      </dsp:txXfrm>
    </dsp:sp>
    <dsp:sp modelId="{4CE8B4CB-9B31-4DB5-95F3-3522948F8C17}">
      <dsp:nvSpPr>
        <dsp:cNvPr id="0" name=""/>
        <dsp:cNvSpPr/>
      </dsp:nvSpPr>
      <dsp:spPr>
        <a:xfrm>
          <a:off x="891907" y="46474"/>
          <a:ext cx="3374742" cy="337474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7DBD8-3CD5-42CE-9BAA-DB2A9AD4BA4A}">
      <dsp:nvSpPr>
        <dsp:cNvPr id="0" name=""/>
        <dsp:cNvSpPr/>
      </dsp:nvSpPr>
      <dsp:spPr>
        <a:xfrm>
          <a:off x="829812" y="153532"/>
          <a:ext cx="3374742" cy="337474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shade val="90000"/>
            <a:hueOff val="223106"/>
            <a:satOff val="-4301"/>
            <a:lumOff val="140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7BE69-F91F-457F-91DC-75E826E4B444}">
      <dsp:nvSpPr>
        <dsp:cNvPr id="0" name=""/>
        <dsp:cNvSpPr/>
      </dsp:nvSpPr>
      <dsp:spPr>
        <a:xfrm>
          <a:off x="767718" y="46474"/>
          <a:ext cx="3374742" cy="337474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shade val="90000"/>
            <a:hueOff val="446212"/>
            <a:satOff val="-8602"/>
            <a:lumOff val="281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F291-E2E7-44EB-8439-FA786F7DC7FE}" type="datetimeFigureOut">
              <a:rPr lang="fr-CA" smtClean="0"/>
              <a:t>2016-07-06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4302C-9CDC-43BE-99A4-1C6206D34E8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791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A Public Cloud</a:t>
            </a:r>
          </a:p>
          <a:p>
            <a:r>
              <a:rPr lang="en-US" sz="1400" dirty="0"/>
              <a:t>An</a:t>
            </a:r>
            <a:r>
              <a:rPr lang="en-US" sz="1400" baseline="0" dirty="0"/>
              <a:t> Architectural Pattern</a:t>
            </a:r>
          </a:p>
          <a:p>
            <a:r>
              <a:rPr lang="en-US" sz="1400" baseline="0" dirty="0"/>
              <a:t>A Hyper-Scale </a:t>
            </a:r>
            <a:r>
              <a:rPr lang="en-US" sz="1400" baseline="0" dirty="0" err="1"/>
              <a:t>Microservice</a:t>
            </a:r>
            <a:r>
              <a:rPr lang="en-US" sz="1400" baseline="0" dirty="0"/>
              <a:t> Platform</a:t>
            </a:r>
          </a:p>
          <a:p>
            <a:r>
              <a:rPr lang="en-US" sz="1400" baseline="0" dirty="0"/>
              <a:t>A Programming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5858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Breifly</a:t>
            </a:r>
            <a:r>
              <a:rPr lang="en-US" baseline="0" dirty="0"/>
              <a:t> Guest &amp; Reliable Services</a:t>
            </a:r>
          </a:p>
          <a:p>
            <a:r>
              <a:rPr lang="en-US" baseline="0" dirty="0"/>
              <a:t>Then 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353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932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0681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63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0619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64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5427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65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96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</a:t>
            </a:r>
            <a:r>
              <a:rPr lang="en-US" baseline="0" dirty="0"/>
              <a:t> you seen this picture before?</a:t>
            </a:r>
          </a:p>
          <a:p>
            <a:r>
              <a:rPr lang="en-US" baseline="0" dirty="0"/>
              <a:t>Thinking about what’s next.</a:t>
            </a:r>
          </a:p>
          <a:p>
            <a:r>
              <a:rPr lang="en-US" baseline="0" dirty="0"/>
              <a:t>Pluggable capacity.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15143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266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answer is </a:t>
            </a:r>
            <a:r>
              <a:rPr lang="en-US" dirty="0" err="1"/>
              <a:t>Microservices</a:t>
            </a:r>
            <a:endParaRPr lang="en-US" dirty="0"/>
          </a:p>
          <a:p>
            <a:r>
              <a:rPr lang="en-US" dirty="0"/>
              <a:t>Let’s start by 3-tier</a:t>
            </a:r>
            <a:r>
              <a:rPr lang="en-US" baseline="0" dirty="0"/>
              <a:t> Monolith</a:t>
            </a:r>
          </a:p>
          <a:p>
            <a:r>
              <a:rPr lang="en-US" baseline="0" dirty="0"/>
              <a:t>Then </a:t>
            </a:r>
            <a:r>
              <a:rPr lang="en-US" baseline="0" dirty="0" err="1"/>
              <a:t>Microservices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9681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a Dev’s perspective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Simplified architecture (focused)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Build, scale, and upgrade services </a:t>
            </a:r>
            <a:r>
              <a:rPr lang="en-US" sz="1200" u="sng" dirty="0"/>
              <a:t>independently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9969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Fabric isn’t new, it’s battle tested</a:t>
            </a:r>
          </a:p>
          <a:p>
            <a:r>
              <a:rPr lang="en-US" dirty="0"/>
              <a:t>Used to build</a:t>
            </a:r>
            <a:r>
              <a:rPr lang="en-US" baseline="0" dirty="0"/>
              <a:t> Azure itself</a:t>
            </a:r>
          </a:p>
          <a:p>
            <a:r>
              <a:rPr lang="en-US" baseline="0" dirty="0"/>
              <a:t>Same bits that are running in Azure</a:t>
            </a:r>
          </a:p>
          <a:p>
            <a:r>
              <a:rPr lang="en-US" baseline="0" dirty="0"/>
              <a:t>Used to build Hyper-Scale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5730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0948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9773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Elasticity scale-in scale-out</a:t>
            </a:r>
            <a:r>
              <a:rPr lang="en-US" baseline="0" dirty="0"/>
              <a:t> / if needed scale up and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790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1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1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53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751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1946751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946751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1946751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21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24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9720073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46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258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238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50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10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273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79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1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90FF20D7-AB5C-4FF6-B9D3-06AE38DF5293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98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79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1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18E2-8373-466B-B044-CC842FB606C9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41AEC-0FB0-4B7D-B911-CDD21005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534400" y="6356351"/>
            <a:ext cx="3052064" cy="365760"/>
          </a:xfrm>
          <a:prstGeom prst="rect">
            <a:avLst/>
          </a:prstGeom>
        </p:spPr>
        <p:txBody>
          <a:bodyPr/>
          <a:lstStyle/>
          <a:p>
            <a:pPr algn="r"/>
            <a:fld id="{85526287-B2AA-4534-9616-8C1371A5F2E4}" type="datetime1">
              <a:rPr lang="en-US" smtClean="0">
                <a:solidFill>
                  <a:srgbClr val="FFFFFF"/>
                </a:solidFill>
              </a:rPr>
              <a:pPr algn="r"/>
              <a:t>7/6/2016</a:t>
            </a:fld>
            <a:endParaRPr lang="en-US" sz="1600">
              <a:solidFill>
                <a:srgbClr val="00188F">
                  <a:shade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/>
          <a:lstStyle/>
          <a:p>
            <a:fld id="{0C2EF4DC-10BE-438D-A0C2-4265DEFE2ED1}" type="slidenum">
              <a:rPr lang="en-US" smtClean="0">
                <a:solidFill>
                  <a:srgbClr val="00188F">
                    <a:shade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188F">
                  <a:shade val="5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3864865" y="6356351"/>
            <a:ext cx="4673600" cy="365760"/>
          </a:xfrm>
          <a:prstGeom prst="rect">
            <a:avLst/>
          </a:prstGeom>
        </p:spPr>
        <p:txBody>
          <a:bodyPr/>
          <a:lstStyle/>
          <a:p>
            <a:endParaRPr lang="en-US" sz="1600" dirty="0">
              <a:solidFill>
                <a:srgbClr val="00188F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1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62723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3902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6494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B6E2DC32-FF93-458D-9278-F7047FE9287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160800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6624" y="822960"/>
            <a:ext cx="5226799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430966"/>
            <a:ext cx="4662994" cy="358883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A677F209-644D-48BC-B05B-83EB039E8A1B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EE590365-CD5C-4C60-856A-187C23A08C2D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902" b="0" kern="1200" cap="none" spc="-123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rPr>
              <a:t>Spark the future.</a:t>
            </a:r>
            <a:endParaRPr lang="en-US" sz="4902" b="0" kern="1200" cap="none" spc="-123" baseline="0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206" b="0" kern="1200" cap="none" spc="0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  <a:t>May 4 – 8, 2015</a:t>
            </a:r>
            <a:br>
              <a:rPr lang="en-US" sz="2206" b="0" kern="1200" cap="none" spc="0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</a:br>
            <a:r>
              <a:rPr lang="en-US" sz="2206" b="0" kern="1200" cap="none" spc="0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  <a:t>Chicago, IL</a:t>
            </a:r>
            <a:endParaRPr lang="en-US" sz="2206" b="0" kern="1200" cap="none" spc="0" baseline="0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n-lt"/>
              <a:ea typeface="+mn-ea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35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15927" y="353290"/>
            <a:ext cx="2614572" cy="398335"/>
          </a:xfrm>
        </p:spPr>
        <p:txBody>
          <a:bodyPr/>
          <a:lstStyle>
            <a:lvl1pPr marL="0" indent="0">
              <a:buFontTx/>
              <a:buNone/>
              <a:defRPr sz="1568" baseline="0">
                <a:latin typeface="+mn-lt"/>
              </a:defRPr>
            </a:lvl1pPr>
            <a:lvl2pPr marL="336118" indent="0">
              <a:buFontTx/>
              <a:buNone/>
              <a:defRPr sz="1568">
                <a:latin typeface="+mn-lt"/>
              </a:defRPr>
            </a:lvl2pPr>
            <a:lvl3pPr marL="560196" indent="0">
              <a:buFontTx/>
              <a:buNone/>
              <a:defRPr sz="1568">
                <a:latin typeface="+mn-lt"/>
              </a:defRPr>
            </a:lvl3pPr>
            <a:lvl4pPr marL="784275" indent="0">
              <a:buFontTx/>
              <a:buNone/>
              <a:defRPr sz="1568">
                <a:latin typeface="+mn-lt"/>
              </a:defRPr>
            </a:lvl4pPr>
            <a:lvl5pPr marL="1008353" indent="0">
              <a:buFontTx/>
              <a:buNone/>
              <a:defRPr sz="1568">
                <a:latin typeface="+mn-lt"/>
              </a:defRPr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06218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34" Type="http://schemas.openxmlformats.org/officeDocument/2006/relationships/image" Target="../media/image5.png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E8E774-9593-4476-B6D1-A93A4B961120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1" r:id="rId3"/>
    <p:sldLayoutId id="2147483653" r:id="rId4"/>
    <p:sldLayoutId id="2147483656" r:id="rId5"/>
    <p:sldLayoutId id="2147483660" r:id="rId6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33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1/relationships/webextension" Target="../webextensions/webextension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1/relationships/webextension" Target="../webextensions/webextension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1/relationships/webextension" Target="../webextensions/webextension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microsoft.com/office/2011/relationships/webextension" Target="../webextensions/webextension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1/relationships/webextension" Target="../webextensions/webextension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webextension" Target="../webextensions/webextension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1/relationships/webextension" Target="../webextensions/webextension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1/relationships/webextension" Target="../webextensions/webextension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1/relationships/webextension" Target="../webextensions/webextension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1/relationships/webextension" Target="../webextensions/webextension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iveqna.alexandrebrisebois.com/api" TargetMode="External"/><Relationship Id="rId2" Type="http://schemas.openxmlformats.org/officeDocument/2006/relationships/hyperlink" Target="http://bit.ly/dt-qn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git-qna-demo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documentation/articles/service-fabric-application-scenarios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documentation/articles/service-fabric-application-scenarios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_Patterns" TargetMode="External"/><Relationship Id="rId2" Type="http://schemas.openxmlformats.org/officeDocument/2006/relationships/hyperlink" Target="https://en.wikipedia.org/wiki/GRASP_(object-oriented_design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LID_(object-oriented_design)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dempotence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93.aspx" TargetMode="External"/><Relationship Id="rId2" Type="http://schemas.openxmlformats.org/officeDocument/2006/relationships/hyperlink" Target="https://msdn.microsoft.com/en-us/library/dn589784.asp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sdn.microsoft.com/en-us/library/dn568099.aspx" TargetMode="External"/><Relationship Id="rId4" Type="http://schemas.openxmlformats.org/officeDocument/2006/relationships/hyperlink" Target="https://msdn.microsoft.com/en-us/library/dn589791.asp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84.aspx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93.aspx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91.aspx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68100.aspx" TargetMode="External"/><Relationship Id="rId2" Type="http://schemas.openxmlformats.org/officeDocument/2006/relationships/hyperlink" Target="https://msdn.microsoft.com/en-us/library/dn589782.asp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sdn.microsoft.com/en-us/library/dn568099.aspx" TargetMode="External"/><Relationship Id="rId4" Type="http://schemas.openxmlformats.org/officeDocument/2006/relationships/hyperlink" Target="https://msdn.microsoft.com/en-us/library/dn589797.aspx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82.asp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68100.aspx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97.aspx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78.aspx" TargetMode="External"/><Relationship Id="rId2" Type="http://schemas.openxmlformats.org/officeDocument/2006/relationships/hyperlink" Target="https://msdn.microsoft.com/en-us/library/dn589799.asp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sdn.microsoft.com/en-us/library/dn568099.aspx" TargetMode="External"/><Relationship Id="rId4" Type="http://schemas.openxmlformats.org/officeDocument/2006/relationships/hyperlink" Target="https://msdn.microsoft.com/en-us/library/dn589794.aspx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99.aspx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78.aspx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94.aspx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dempotence" TargetMode="External"/><Relationship Id="rId2" Type="http://schemas.openxmlformats.org/officeDocument/2006/relationships/hyperlink" Target="https://msdn.microsoft.com/en-us/library/dn589798.aspx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sdn.microsoft.com/en-us/library/dn568099.aspx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589798.aspx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blog-alex" TargetMode="External"/><Relationship Id="rId7" Type="http://schemas.openxmlformats.org/officeDocument/2006/relationships/hyperlink" Target="http://bit.ly/git-qna-dem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ka.ms/servicefabricSDK" TargetMode="External"/><Relationship Id="rId5" Type="http://schemas.openxmlformats.org/officeDocument/2006/relationships/hyperlink" Target="http://aka.ms/servicefabric" TargetMode="External"/><Relationship Id="rId4" Type="http://schemas.openxmlformats.org/officeDocument/2006/relationships/hyperlink" Target="mailto:alexandre.brisebois@microsoft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A </a:t>
            </a:r>
            <a:r>
              <a:rPr lang="fr-CA" dirty="0" err="1"/>
              <a:t>Practical</a:t>
            </a:r>
            <a:r>
              <a:rPr lang="fr-CA" dirty="0"/>
              <a:t> </a:t>
            </a:r>
            <a:r>
              <a:rPr lang="fr-CA" dirty="0" err="1"/>
              <a:t>Overview</a:t>
            </a:r>
            <a:r>
              <a:rPr lang="fr-CA" dirty="0"/>
              <a:t> of Actors in Service </a:t>
            </a:r>
            <a:r>
              <a:rPr lang="fr-CA" dirty="0" err="1"/>
              <a:t>Fabric</a:t>
            </a:r>
            <a:endParaRPr lang="fr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enables you to build and operate always-on, hyper-scale services using the same technology powering Microsoft’s Cloud.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13280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Service </a:t>
            </a:r>
            <a:r>
              <a:rPr lang="fr-CA" dirty="0" err="1"/>
              <a:t>Fabric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8" name="Rectangle 87"/>
          <p:cNvSpPr/>
          <p:nvPr/>
        </p:nvSpPr>
        <p:spPr bwMode="auto">
          <a:xfrm>
            <a:off x="6444324" y="2145759"/>
            <a:ext cx="4517046" cy="23046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33" y="2329563"/>
            <a:ext cx="4651133" cy="239266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222" y="2203076"/>
            <a:ext cx="4395859" cy="2143966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H="1">
            <a:off x="6017253" y="1407263"/>
            <a:ext cx="14343" cy="451798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438933" y="1832184"/>
            <a:ext cx="5165592" cy="4746833"/>
            <a:chOff x="447734" y="1868419"/>
            <a:chExt cx="5269172" cy="4842021"/>
          </a:xfrm>
        </p:grpSpPr>
        <p:sp>
          <p:nvSpPr>
            <p:cNvPr id="93" name="Text Placeholder 3"/>
            <p:cNvSpPr txBox="1">
              <a:spLocks/>
            </p:cNvSpPr>
            <p:nvPr/>
          </p:nvSpPr>
          <p:spPr>
            <a:xfrm>
              <a:off x="712783" y="4705930"/>
              <a:ext cx="5004123" cy="2004510"/>
            </a:xfrm>
            <a:prstGeom prst="rect">
              <a:avLst/>
            </a:prstGeom>
          </p:spPr>
          <p:txBody>
            <a:bodyPr vert="horz" lIns="89642" tIns="44821" rIns="89642" bIns="44821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1 instance per VM</a:t>
              </a: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Uneven utilization</a:t>
              </a: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Low density</a:t>
              </a: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Slow deployment &amp; upgrade (bound to VM)</a:t>
              </a: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Slow scaling and failure recovery</a:t>
              </a: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Limited fault tolerance</a:t>
              </a: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447734" y="1868419"/>
              <a:ext cx="2112903" cy="1287498"/>
              <a:chOff x="447734" y="1868419"/>
              <a:chExt cx="2112903" cy="1287498"/>
            </a:xfrm>
          </p:grpSpPr>
          <p:sp>
            <p:nvSpPr>
              <p:cNvPr id="95" name="Hexagon 94"/>
              <p:cNvSpPr>
                <a:spLocks noChangeAspect="1"/>
              </p:cNvSpPr>
              <p:nvPr/>
            </p:nvSpPr>
            <p:spPr bwMode="auto">
              <a:xfrm>
                <a:off x="447734" y="1868419"/>
                <a:ext cx="686054" cy="640083"/>
              </a:xfrm>
              <a:prstGeom prst="hexagon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89630" tIns="89630" rIns="33615" bIns="33615" rtlCol="0" anchor="b" anchorCtr="0"/>
              <a:lstStyle/>
              <a:p>
                <a:pPr marL="0" marR="0" lvl="0" indent="0" algn="ctr" defTabSz="91386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6" name="Picture 23"/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556" y="2040347"/>
                <a:ext cx="359652" cy="296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7" name="Straight Arrow Connector 96"/>
              <p:cNvCxnSpPr>
                <a:stCxn id="95" idx="0"/>
              </p:cNvCxnSpPr>
              <p:nvPr/>
            </p:nvCxnSpPr>
            <p:spPr>
              <a:xfrm>
                <a:off x="1133788" y="2188473"/>
                <a:ext cx="478623" cy="4740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95" idx="0"/>
              </p:cNvCxnSpPr>
              <p:nvPr/>
            </p:nvCxnSpPr>
            <p:spPr>
              <a:xfrm>
                <a:off x="1133788" y="2188469"/>
                <a:ext cx="1426849" cy="4740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95" idx="0"/>
              </p:cNvCxnSpPr>
              <p:nvPr/>
            </p:nvCxnSpPr>
            <p:spPr>
              <a:xfrm>
                <a:off x="1133788" y="2188468"/>
                <a:ext cx="1426849" cy="73647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5" idx="0"/>
              </p:cNvCxnSpPr>
              <p:nvPr/>
            </p:nvCxnSpPr>
            <p:spPr>
              <a:xfrm>
                <a:off x="1133788" y="2188469"/>
                <a:ext cx="1426849" cy="9519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95" idx="0"/>
              </p:cNvCxnSpPr>
              <p:nvPr/>
            </p:nvCxnSpPr>
            <p:spPr>
              <a:xfrm>
                <a:off x="1133788" y="2188469"/>
                <a:ext cx="478623" cy="73647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95" idx="0"/>
              </p:cNvCxnSpPr>
              <p:nvPr/>
            </p:nvCxnSpPr>
            <p:spPr>
              <a:xfrm>
                <a:off x="1133788" y="2188468"/>
                <a:ext cx="478623" cy="96744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" name="Group 102"/>
          <p:cNvGrpSpPr/>
          <p:nvPr/>
        </p:nvGrpSpPr>
        <p:grpSpPr>
          <a:xfrm>
            <a:off x="6134246" y="1413637"/>
            <a:ext cx="5003386" cy="4909973"/>
            <a:chOff x="6257250" y="1431549"/>
            <a:chExt cx="5103714" cy="5008428"/>
          </a:xfrm>
        </p:grpSpPr>
        <p:sp>
          <p:nvSpPr>
            <p:cNvPr id="104" name="Text Placeholder 3"/>
            <p:cNvSpPr txBox="1">
              <a:spLocks/>
            </p:cNvSpPr>
            <p:nvPr/>
          </p:nvSpPr>
          <p:spPr>
            <a:xfrm>
              <a:off x="6257250" y="4683179"/>
              <a:ext cx="5103714" cy="1756798"/>
            </a:xfrm>
            <a:prstGeom prst="rect">
              <a:avLst/>
            </a:prstGeom>
          </p:spPr>
          <p:txBody>
            <a:bodyPr vert="horz" lIns="89642" tIns="44821" rIns="89642" bIns="44821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Many microservices per VM</a:t>
              </a: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Even Utilization (by default, customizable)</a:t>
              </a: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High density (customizable)</a:t>
              </a: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Fast deployment &amp; upgrade</a:t>
              </a: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Fast scaling of independent </a:t>
              </a:r>
              <a:r>
                <a:rPr kumimoji="0" lang="en-US" sz="1765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microservices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endParaRPr>
            </a:p>
            <a:p>
              <a:pPr marL="728314" marR="0" lvl="1" indent="-280121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Tunable fast fault tolerance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47261" y="1431549"/>
              <a:ext cx="4154744" cy="2876240"/>
              <a:chOff x="6447261" y="1431549"/>
              <a:chExt cx="4154744" cy="2876240"/>
            </a:xfrm>
          </p:grpSpPr>
          <p:sp>
            <p:nvSpPr>
              <p:cNvPr id="106" name="Hexagon 105"/>
              <p:cNvSpPr>
                <a:spLocks noChangeAspect="1"/>
              </p:cNvSpPr>
              <p:nvPr/>
            </p:nvSpPr>
            <p:spPr bwMode="auto">
              <a:xfrm>
                <a:off x="6447261" y="1431549"/>
                <a:ext cx="686054" cy="640080"/>
              </a:xfrm>
              <a:prstGeom prst="hexagon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89630" tIns="89630" rIns="33615" bIns="33615" rtlCol="0" anchor="b" anchorCtr="0"/>
              <a:lstStyle/>
              <a:p>
                <a:pPr marL="0" marR="0" lvl="0" indent="0" algn="ctr" defTabSz="91386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7" name="Picture 23"/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6083" y="1603468"/>
                <a:ext cx="359652" cy="296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08" name="Straight Arrow Connector 107"/>
              <p:cNvCxnSpPr>
                <a:stCxn id="106" idx="0"/>
              </p:cNvCxnSpPr>
              <p:nvPr/>
            </p:nvCxnSpPr>
            <p:spPr>
              <a:xfrm flipH="1">
                <a:off x="6838595" y="1751589"/>
                <a:ext cx="294720" cy="22628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106" idx="0"/>
              </p:cNvCxnSpPr>
              <p:nvPr/>
            </p:nvCxnSpPr>
            <p:spPr>
              <a:xfrm>
                <a:off x="7133315" y="1751589"/>
                <a:ext cx="761322" cy="151990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106" idx="0"/>
              </p:cNvCxnSpPr>
              <p:nvPr/>
            </p:nvCxnSpPr>
            <p:spPr>
              <a:xfrm>
                <a:off x="7133315" y="1751589"/>
                <a:ext cx="592299" cy="78894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106" idx="0"/>
              </p:cNvCxnSpPr>
              <p:nvPr/>
            </p:nvCxnSpPr>
            <p:spPr>
              <a:xfrm flipH="1">
                <a:off x="7027087" y="1751589"/>
                <a:ext cx="106228" cy="25462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106" idx="0"/>
              </p:cNvCxnSpPr>
              <p:nvPr/>
            </p:nvCxnSpPr>
            <p:spPr>
              <a:xfrm flipH="1">
                <a:off x="6838595" y="1751589"/>
                <a:ext cx="294720" cy="101991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106" idx="0"/>
              </p:cNvCxnSpPr>
              <p:nvPr/>
            </p:nvCxnSpPr>
            <p:spPr>
              <a:xfrm flipH="1">
                <a:off x="7027087" y="1751589"/>
                <a:ext cx="106228" cy="127072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6" idx="0"/>
              </p:cNvCxnSpPr>
              <p:nvPr/>
            </p:nvCxnSpPr>
            <p:spPr>
              <a:xfrm>
                <a:off x="7133315" y="1751589"/>
                <a:ext cx="837522" cy="101991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106" idx="0"/>
              </p:cNvCxnSpPr>
              <p:nvPr/>
            </p:nvCxnSpPr>
            <p:spPr>
              <a:xfrm>
                <a:off x="7133315" y="1751589"/>
                <a:ext cx="1514657" cy="204627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106" idx="0"/>
              </p:cNvCxnSpPr>
              <p:nvPr/>
            </p:nvCxnSpPr>
            <p:spPr>
              <a:xfrm>
                <a:off x="7133315" y="1751589"/>
                <a:ext cx="592299" cy="254144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06" idx="0"/>
              </p:cNvCxnSpPr>
              <p:nvPr/>
            </p:nvCxnSpPr>
            <p:spPr>
              <a:xfrm>
                <a:off x="7133315" y="1751589"/>
                <a:ext cx="1514657" cy="101991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106" idx="0"/>
              </p:cNvCxnSpPr>
              <p:nvPr/>
            </p:nvCxnSpPr>
            <p:spPr>
              <a:xfrm>
                <a:off x="7133315" y="1751589"/>
                <a:ext cx="2742522" cy="10420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106" idx="0"/>
              </p:cNvCxnSpPr>
              <p:nvPr/>
            </p:nvCxnSpPr>
            <p:spPr>
              <a:xfrm>
                <a:off x="7133315" y="1751589"/>
                <a:ext cx="3352122" cy="7937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06" idx="0"/>
              </p:cNvCxnSpPr>
              <p:nvPr/>
            </p:nvCxnSpPr>
            <p:spPr>
              <a:xfrm>
                <a:off x="7133315" y="1751589"/>
                <a:ext cx="3468690" cy="10445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06" idx="0"/>
              </p:cNvCxnSpPr>
              <p:nvPr/>
            </p:nvCxnSpPr>
            <p:spPr>
              <a:xfrm>
                <a:off x="7133315" y="1751589"/>
                <a:ext cx="3468690" cy="15419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>
                <a:stCxn id="106" idx="0"/>
              </p:cNvCxnSpPr>
              <p:nvPr/>
            </p:nvCxnSpPr>
            <p:spPr>
              <a:xfrm>
                <a:off x="7133315" y="1751589"/>
                <a:ext cx="3275922" cy="25562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stCxn id="106" idx="0"/>
              </p:cNvCxnSpPr>
              <p:nvPr/>
            </p:nvCxnSpPr>
            <p:spPr>
              <a:xfrm>
                <a:off x="7133315" y="1751589"/>
                <a:ext cx="2596499" cy="231528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106" idx="0"/>
              </p:cNvCxnSpPr>
              <p:nvPr/>
            </p:nvCxnSpPr>
            <p:spPr>
              <a:xfrm>
                <a:off x="7133315" y="1751589"/>
                <a:ext cx="1675722" cy="232972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06" idx="0"/>
              </p:cNvCxnSpPr>
              <p:nvPr/>
            </p:nvCxnSpPr>
            <p:spPr>
              <a:xfrm>
                <a:off x="7133315" y="1751589"/>
                <a:ext cx="1675722" cy="136467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06" idx="0"/>
              </p:cNvCxnSpPr>
              <p:nvPr/>
            </p:nvCxnSpPr>
            <p:spPr>
              <a:xfrm>
                <a:off x="7133315" y="1751589"/>
                <a:ext cx="2590122" cy="180334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106" idx="0"/>
              </p:cNvCxnSpPr>
              <p:nvPr/>
            </p:nvCxnSpPr>
            <p:spPr>
              <a:xfrm>
                <a:off x="7133315" y="1751589"/>
                <a:ext cx="2437722" cy="15419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Rectangle 127"/>
          <p:cNvSpPr/>
          <p:nvPr/>
        </p:nvSpPr>
        <p:spPr>
          <a:xfrm>
            <a:off x="2156020" y="1915241"/>
            <a:ext cx="2548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cs typeface="Segoe UI" panose="020B0502040204020203" pitchFamily="34" charset="0"/>
              </a:rPr>
              <a:t>Conventional Services</a:t>
            </a:r>
            <a:endParaRPr lang="en-US" sz="1600" dirty="0">
              <a:cs typeface="Segoe UI" panose="020B0502040204020203" pitchFamily="34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8250707" y="1413637"/>
            <a:ext cx="166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cs typeface="Segoe UI" panose="020B0502040204020203" pitchFamily="34" charset="0"/>
              </a:rPr>
              <a:t>Service Fabric</a:t>
            </a:r>
          </a:p>
        </p:txBody>
      </p:sp>
    </p:spTree>
    <p:extLst>
      <p:ext uri="{BB962C8B-B14F-4D97-AF65-F5344CB8AC3E}">
        <p14:creationId xmlns:p14="http://schemas.microsoft.com/office/powerpoint/2010/main" val="402564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Service </a:t>
            </a:r>
            <a:r>
              <a:rPr lang="fr-CA" dirty="0" err="1"/>
              <a:t>Fabric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Hexagon 9"/>
          <p:cNvSpPr>
            <a:spLocks noChangeAspect="1"/>
          </p:cNvSpPr>
          <p:nvPr/>
        </p:nvSpPr>
        <p:spPr bwMode="auto">
          <a:xfrm>
            <a:off x="1477447" y="2752109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Hexagon 10"/>
          <p:cNvSpPr>
            <a:spLocks noChangeAspect="1"/>
          </p:cNvSpPr>
          <p:nvPr/>
        </p:nvSpPr>
        <p:spPr bwMode="auto">
          <a:xfrm>
            <a:off x="2590726" y="2752109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Hexagon 11"/>
          <p:cNvSpPr>
            <a:spLocks noChangeAspect="1"/>
          </p:cNvSpPr>
          <p:nvPr/>
        </p:nvSpPr>
        <p:spPr bwMode="auto">
          <a:xfrm>
            <a:off x="3663425" y="2752109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>
            <a:spLocks noChangeAspect="1"/>
          </p:cNvSpPr>
          <p:nvPr/>
        </p:nvSpPr>
        <p:spPr bwMode="auto">
          <a:xfrm>
            <a:off x="4764950" y="2752109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>
            <a:spLocks noChangeAspect="1"/>
          </p:cNvSpPr>
          <p:nvPr/>
        </p:nvSpPr>
        <p:spPr bwMode="auto">
          <a:xfrm>
            <a:off x="5866475" y="2752109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>
            <a:spLocks noChangeAspect="1"/>
          </p:cNvSpPr>
          <p:nvPr/>
        </p:nvSpPr>
        <p:spPr bwMode="auto">
          <a:xfrm>
            <a:off x="6948898" y="2752109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>
            <a:spLocks noChangeAspect="1"/>
          </p:cNvSpPr>
          <p:nvPr/>
        </p:nvSpPr>
        <p:spPr bwMode="auto">
          <a:xfrm>
            <a:off x="8033460" y="2752109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>
            <a:spLocks noChangeAspect="1"/>
          </p:cNvSpPr>
          <p:nvPr/>
        </p:nvSpPr>
        <p:spPr bwMode="auto">
          <a:xfrm>
            <a:off x="9131606" y="2752109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>
            <a:spLocks noChangeAspect="1"/>
          </p:cNvSpPr>
          <p:nvPr/>
        </p:nvSpPr>
        <p:spPr bwMode="auto">
          <a:xfrm>
            <a:off x="10200193" y="2752109"/>
            <a:ext cx="652809" cy="564680"/>
          </a:xfrm>
          <a:prstGeom prst="hexagon">
            <a:avLst/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Pentagon 18"/>
          <p:cNvSpPr/>
          <p:nvPr/>
        </p:nvSpPr>
        <p:spPr bwMode="auto">
          <a:xfrm rot="5400000">
            <a:off x="2863643" y="3456253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Pentagon 19"/>
          <p:cNvSpPr/>
          <p:nvPr/>
        </p:nvSpPr>
        <p:spPr bwMode="auto">
          <a:xfrm rot="5400000">
            <a:off x="8781049" y="3456253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Pentagon 20"/>
          <p:cNvSpPr/>
          <p:nvPr/>
        </p:nvSpPr>
        <p:spPr bwMode="auto">
          <a:xfrm rot="5400000">
            <a:off x="5822346" y="3456253"/>
            <a:ext cx="1112370" cy="1565320"/>
          </a:xfrm>
          <a:prstGeom prst="homePlate">
            <a:avLst>
              <a:gd name="adj" fmla="val 38432"/>
            </a:avLst>
          </a:prstGeom>
          <a:solidFill>
            <a:srgbClr val="0078D7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35399" y="3027236"/>
            <a:ext cx="10483048" cy="931544"/>
          </a:xfrm>
          <a:prstGeom prst="rect">
            <a:avLst/>
          </a:prstGeom>
          <a:solidFill>
            <a:srgbClr val="003C6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294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35399" y="1490017"/>
            <a:ext cx="10483048" cy="1481175"/>
            <a:chOff x="880533" y="1857930"/>
            <a:chExt cx="10706923" cy="1512807"/>
          </a:xfrm>
        </p:grpSpPr>
        <p:sp>
          <p:nvSpPr>
            <p:cNvPr id="24" name="Hexagon 23"/>
            <p:cNvSpPr>
              <a:spLocks noChangeAspect="1"/>
            </p:cNvSpPr>
            <p:nvPr/>
          </p:nvSpPr>
          <p:spPr bwMode="auto">
            <a:xfrm>
              <a:off x="880533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Hexagon 25"/>
            <p:cNvSpPr>
              <a:spLocks noChangeAspect="1"/>
            </p:cNvSpPr>
            <p:nvPr/>
          </p:nvSpPr>
          <p:spPr bwMode="auto">
            <a:xfrm>
              <a:off x="1438686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Hexagon 26"/>
            <p:cNvSpPr>
              <a:spLocks noChangeAspect="1"/>
            </p:cNvSpPr>
            <p:nvPr/>
          </p:nvSpPr>
          <p:spPr bwMode="auto">
            <a:xfrm>
              <a:off x="1996839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Hexagon 27"/>
            <p:cNvSpPr>
              <a:spLocks noChangeAspect="1"/>
            </p:cNvSpPr>
            <p:nvPr/>
          </p:nvSpPr>
          <p:spPr bwMode="auto">
            <a:xfrm>
              <a:off x="1996839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>
              <a:spLocks noChangeAspect="1"/>
            </p:cNvSpPr>
            <p:nvPr/>
          </p:nvSpPr>
          <p:spPr bwMode="auto">
            <a:xfrm>
              <a:off x="880533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>
              <a:spLocks noChangeAspect="1"/>
            </p:cNvSpPr>
            <p:nvPr/>
          </p:nvSpPr>
          <p:spPr bwMode="auto">
            <a:xfrm>
              <a:off x="2554992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>
              <a:spLocks noChangeAspect="1"/>
            </p:cNvSpPr>
            <p:nvPr/>
          </p:nvSpPr>
          <p:spPr bwMode="auto">
            <a:xfrm>
              <a:off x="3113145" y="2175933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Hexagon 33"/>
            <p:cNvSpPr>
              <a:spLocks noChangeAspect="1"/>
            </p:cNvSpPr>
            <p:nvPr/>
          </p:nvSpPr>
          <p:spPr bwMode="auto">
            <a:xfrm>
              <a:off x="3671298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Hexagon 34"/>
            <p:cNvSpPr>
              <a:spLocks noChangeAspect="1"/>
            </p:cNvSpPr>
            <p:nvPr/>
          </p:nvSpPr>
          <p:spPr bwMode="auto">
            <a:xfrm>
              <a:off x="4229451" y="217593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Hexagon 35"/>
            <p:cNvSpPr>
              <a:spLocks noChangeAspect="1"/>
            </p:cNvSpPr>
            <p:nvPr/>
          </p:nvSpPr>
          <p:spPr bwMode="auto">
            <a:xfrm>
              <a:off x="4229451" y="2793998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Hexagon 36"/>
            <p:cNvSpPr>
              <a:spLocks noChangeAspect="1"/>
            </p:cNvSpPr>
            <p:nvPr/>
          </p:nvSpPr>
          <p:spPr bwMode="auto">
            <a:xfrm>
              <a:off x="3113145" y="2793997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Hexagon 37"/>
            <p:cNvSpPr>
              <a:spLocks noChangeAspect="1"/>
            </p:cNvSpPr>
            <p:nvPr/>
          </p:nvSpPr>
          <p:spPr bwMode="auto">
            <a:xfrm>
              <a:off x="4787604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Hexagon 38"/>
            <p:cNvSpPr>
              <a:spLocks noChangeAspect="1"/>
            </p:cNvSpPr>
            <p:nvPr/>
          </p:nvSpPr>
          <p:spPr bwMode="auto">
            <a:xfrm>
              <a:off x="4787604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Hexagon 39"/>
            <p:cNvSpPr>
              <a:spLocks noChangeAspect="1"/>
            </p:cNvSpPr>
            <p:nvPr/>
          </p:nvSpPr>
          <p:spPr bwMode="auto">
            <a:xfrm>
              <a:off x="534246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Hexagon 40"/>
            <p:cNvSpPr>
              <a:spLocks noChangeAspect="1"/>
            </p:cNvSpPr>
            <p:nvPr/>
          </p:nvSpPr>
          <p:spPr bwMode="auto">
            <a:xfrm>
              <a:off x="5900619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Hexagon 41"/>
            <p:cNvSpPr>
              <a:spLocks noChangeAspect="1"/>
            </p:cNvSpPr>
            <p:nvPr/>
          </p:nvSpPr>
          <p:spPr bwMode="auto">
            <a:xfrm>
              <a:off x="5900619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Hexagon 42"/>
            <p:cNvSpPr>
              <a:spLocks noChangeAspect="1"/>
            </p:cNvSpPr>
            <p:nvPr/>
          </p:nvSpPr>
          <p:spPr bwMode="auto">
            <a:xfrm>
              <a:off x="6458772" y="217593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Hexagon 43"/>
            <p:cNvSpPr>
              <a:spLocks noChangeAspect="1"/>
            </p:cNvSpPr>
            <p:nvPr/>
          </p:nvSpPr>
          <p:spPr bwMode="auto">
            <a:xfrm>
              <a:off x="6458772" y="2793998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Hexagon 44"/>
            <p:cNvSpPr>
              <a:spLocks noChangeAspect="1"/>
            </p:cNvSpPr>
            <p:nvPr/>
          </p:nvSpPr>
          <p:spPr bwMode="auto">
            <a:xfrm>
              <a:off x="5342466" y="2785530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Hexagon 45"/>
            <p:cNvSpPr>
              <a:spLocks noChangeAspect="1"/>
            </p:cNvSpPr>
            <p:nvPr/>
          </p:nvSpPr>
          <p:spPr bwMode="auto">
            <a:xfrm>
              <a:off x="7016925" y="1866396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Hexagon 46"/>
            <p:cNvSpPr>
              <a:spLocks noChangeAspect="1"/>
            </p:cNvSpPr>
            <p:nvPr/>
          </p:nvSpPr>
          <p:spPr bwMode="auto">
            <a:xfrm>
              <a:off x="7016925" y="2484462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Hexagon 47"/>
            <p:cNvSpPr>
              <a:spLocks noChangeAspect="1"/>
            </p:cNvSpPr>
            <p:nvPr/>
          </p:nvSpPr>
          <p:spPr bwMode="auto">
            <a:xfrm>
              <a:off x="7575078" y="2175933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Hexagon 48"/>
            <p:cNvSpPr>
              <a:spLocks noChangeAspect="1"/>
            </p:cNvSpPr>
            <p:nvPr/>
          </p:nvSpPr>
          <p:spPr bwMode="auto">
            <a:xfrm>
              <a:off x="8133231" y="18663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Hexagon 49"/>
            <p:cNvSpPr>
              <a:spLocks noChangeAspect="1"/>
            </p:cNvSpPr>
            <p:nvPr/>
          </p:nvSpPr>
          <p:spPr bwMode="auto">
            <a:xfrm>
              <a:off x="8133231" y="2484462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Hexagon 50"/>
            <p:cNvSpPr>
              <a:spLocks noChangeAspect="1"/>
            </p:cNvSpPr>
            <p:nvPr/>
          </p:nvSpPr>
          <p:spPr bwMode="auto">
            <a:xfrm>
              <a:off x="8691384" y="2175932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Hexagon 51"/>
            <p:cNvSpPr>
              <a:spLocks noChangeAspect="1"/>
            </p:cNvSpPr>
            <p:nvPr/>
          </p:nvSpPr>
          <p:spPr bwMode="auto">
            <a:xfrm>
              <a:off x="8691384" y="2793998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Hexagon 52"/>
            <p:cNvSpPr>
              <a:spLocks noChangeAspect="1"/>
            </p:cNvSpPr>
            <p:nvPr/>
          </p:nvSpPr>
          <p:spPr bwMode="auto">
            <a:xfrm>
              <a:off x="7575078" y="2793997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Hexagon 53"/>
            <p:cNvSpPr>
              <a:spLocks noChangeAspect="1"/>
            </p:cNvSpPr>
            <p:nvPr/>
          </p:nvSpPr>
          <p:spPr bwMode="auto">
            <a:xfrm>
              <a:off x="9249537" y="1866396"/>
              <a:ext cx="666750" cy="576739"/>
            </a:xfrm>
            <a:prstGeom prst="hexagon">
              <a:avLst/>
            </a:prstGeom>
            <a:solidFill>
              <a:srgbClr val="0078D7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Hexagon 54"/>
            <p:cNvSpPr>
              <a:spLocks noChangeAspect="1"/>
            </p:cNvSpPr>
            <p:nvPr/>
          </p:nvSpPr>
          <p:spPr bwMode="auto">
            <a:xfrm>
              <a:off x="9249537" y="2484462"/>
              <a:ext cx="666750" cy="576739"/>
            </a:xfrm>
            <a:prstGeom prst="hexagon">
              <a:avLst/>
            </a:prstGeom>
            <a:solidFill>
              <a:srgbClr val="0078D7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Hexagon 55"/>
            <p:cNvSpPr>
              <a:spLocks noChangeAspect="1"/>
            </p:cNvSpPr>
            <p:nvPr/>
          </p:nvSpPr>
          <p:spPr bwMode="auto">
            <a:xfrm>
              <a:off x="9804400" y="2167467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Hexagon 56"/>
            <p:cNvSpPr>
              <a:spLocks noChangeAspect="1"/>
            </p:cNvSpPr>
            <p:nvPr/>
          </p:nvSpPr>
          <p:spPr bwMode="auto">
            <a:xfrm>
              <a:off x="10362553" y="1857930"/>
              <a:ext cx="666750" cy="576739"/>
            </a:xfrm>
            <a:prstGeom prst="hexagon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Hexagon 57"/>
            <p:cNvSpPr>
              <a:spLocks noChangeAspect="1"/>
            </p:cNvSpPr>
            <p:nvPr/>
          </p:nvSpPr>
          <p:spPr bwMode="auto">
            <a:xfrm>
              <a:off x="10362553" y="2475996"/>
              <a:ext cx="666750" cy="576739"/>
            </a:xfrm>
            <a:prstGeom prst="hexagon">
              <a:avLst/>
            </a:prstGeom>
            <a:solidFill>
              <a:srgbClr val="0078D7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Hexagon 58"/>
            <p:cNvSpPr>
              <a:spLocks noChangeAspect="1"/>
            </p:cNvSpPr>
            <p:nvPr/>
          </p:nvSpPr>
          <p:spPr bwMode="auto">
            <a:xfrm>
              <a:off x="10920706" y="2167466"/>
              <a:ext cx="666750" cy="576739"/>
            </a:xfrm>
            <a:prstGeom prst="hexagon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Hexagon 59"/>
            <p:cNvSpPr>
              <a:spLocks noChangeAspect="1"/>
            </p:cNvSpPr>
            <p:nvPr/>
          </p:nvSpPr>
          <p:spPr bwMode="auto">
            <a:xfrm>
              <a:off x="10920706" y="2785532"/>
              <a:ext cx="666750" cy="576739"/>
            </a:xfrm>
            <a:prstGeom prst="hexagon">
              <a:avLst/>
            </a:prstGeom>
            <a:solidFill>
              <a:srgbClr val="0078D7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Hexagon 60"/>
            <p:cNvSpPr>
              <a:spLocks noChangeAspect="1"/>
            </p:cNvSpPr>
            <p:nvPr/>
          </p:nvSpPr>
          <p:spPr bwMode="auto">
            <a:xfrm>
              <a:off x="9804400" y="2785531"/>
              <a:ext cx="666750" cy="576739"/>
            </a:xfrm>
            <a:prstGeom prst="hexagon">
              <a:avLst/>
            </a:prstGeom>
            <a:solidFill>
              <a:srgbClr val="0078D7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57" tIns="143245" rIns="179057" bIns="1432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294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" name="Freeform 62"/>
          <p:cNvSpPr>
            <a:spLocks/>
          </p:cNvSpPr>
          <p:nvPr/>
        </p:nvSpPr>
        <p:spPr bwMode="auto">
          <a:xfrm>
            <a:off x="2590727" y="4964695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0078D7">
              <a:lumMod val="20000"/>
              <a:lumOff val="80000"/>
            </a:srgbClr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2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8466815" y="4944214"/>
            <a:ext cx="1755623" cy="971794"/>
          </a:xfrm>
          <a:custGeom>
            <a:avLst/>
            <a:gdLst>
              <a:gd name="T0" fmla="*/ 1662 w 2136"/>
              <a:gd name="T1" fmla="*/ 1181 h 1181"/>
              <a:gd name="T2" fmla="*/ 239 w 2136"/>
              <a:gd name="T3" fmla="*/ 1181 h 1181"/>
              <a:gd name="T4" fmla="*/ 0 w 2136"/>
              <a:gd name="T5" fmla="*/ 937 h 1181"/>
              <a:gd name="T6" fmla="*/ 181 w 2136"/>
              <a:gd name="T7" fmla="*/ 706 h 1181"/>
              <a:gd name="T8" fmla="*/ 462 w 2136"/>
              <a:gd name="T9" fmla="*/ 487 h 1181"/>
              <a:gd name="T10" fmla="*/ 974 w 2136"/>
              <a:gd name="T11" fmla="*/ 0 h 1181"/>
              <a:gd name="T12" fmla="*/ 1440 w 2136"/>
              <a:gd name="T13" fmla="*/ 294 h 1181"/>
              <a:gd name="T14" fmla="*/ 1662 w 2136"/>
              <a:gd name="T15" fmla="*/ 235 h 1181"/>
              <a:gd name="T16" fmla="*/ 2136 w 2136"/>
              <a:gd name="T17" fmla="*/ 710 h 1181"/>
              <a:gd name="T18" fmla="*/ 1662 w 2136"/>
              <a:gd name="T19" fmla="*/ 1181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6" h="1181">
                <a:moveTo>
                  <a:pt x="1662" y="1181"/>
                </a:moveTo>
                <a:cubicBezTo>
                  <a:pt x="239" y="1181"/>
                  <a:pt x="239" y="1181"/>
                  <a:pt x="239" y="1181"/>
                </a:cubicBezTo>
                <a:cubicBezTo>
                  <a:pt x="109" y="1181"/>
                  <a:pt x="0" y="1071"/>
                  <a:pt x="0" y="937"/>
                </a:cubicBezTo>
                <a:cubicBezTo>
                  <a:pt x="0" y="823"/>
                  <a:pt x="76" y="731"/>
                  <a:pt x="181" y="706"/>
                </a:cubicBezTo>
                <a:cubicBezTo>
                  <a:pt x="231" y="588"/>
                  <a:pt x="336" y="504"/>
                  <a:pt x="462" y="487"/>
                </a:cubicBezTo>
                <a:cubicBezTo>
                  <a:pt x="474" y="218"/>
                  <a:pt x="701" y="0"/>
                  <a:pt x="974" y="0"/>
                </a:cubicBezTo>
                <a:cubicBezTo>
                  <a:pt x="1175" y="0"/>
                  <a:pt x="1356" y="118"/>
                  <a:pt x="1440" y="294"/>
                </a:cubicBezTo>
                <a:cubicBezTo>
                  <a:pt x="1507" y="256"/>
                  <a:pt x="1582" y="235"/>
                  <a:pt x="1662" y="235"/>
                </a:cubicBezTo>
                <a:cubicBezTo>
                  <a:pt x="1922" y="235"/>
                  <a:pt x="2136" y="449"/>
                  <a:pt x="2136" y="710"/>
                </a:cubicBezTo>
                <a:cubicBezTo>
                  <a:pt x="2136" y="966"/>
                  <a:pt x="1922" y="1181"/>
                  <a:pt x="1662" y="1181"/>
                </a:cubicBezTo>
                <a:close/>
              </a:path>
            </a:pathLst>
          </a:custGeom>
          <a:solidFill>
            <a:srgbClr val="FFC326"/>
          </a:solidFill>
          <a:ln>
            <a:noFill/>
          </a:ln>
        </p:spPr>
        <p:txBody>
          <a:bodyPr vert="horz" wrap="square" lIns="89528" tIns="44763" rIns="89528" bIns="4476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2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3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36264" y="5872787"/>
            <a:ext cx="2511197" cy="56628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Private cloud</a:t>
            </a:r>
          </a:p>
        </p:txBody>
      </p:sp>
      <p:grpSp>
        <p:nvGrpSpPr>
          <p:cNvPr id="67" name="Group 8"/>
          <p:cNvGrpSpPr>
            <a:grpSpLocks noChangeAspect="1"/>
          </p:cNvGrpSpPr>
          <p:nvPr/>
        </p:nvGrpSpPr>
        <p:grpSpPr bwMode="auto">
          <a:xfrm>
            <a:off x="5499899" y="4558103"/>
            <a:ext cx="1771583" cy="1770485"/>
            <a:chOff x="4385" y="3099"/>
            <a:chExt cx="1613" cy="1612"/>
          </a:xfrm>
        </p:grpSpPr>
        <p:sp>
          <p:nvSpPr>
            <p:cNvPr id="68" name="AutoShape 7"/>
            <p:cNvSpPr>
              <a:spLocks noChangeAspect="1" noChangeArrowheads="1" noTextEdit="1"/>
            </p:cNvSpPr>
            <p:nvPr/>
          </p:nvSpPr>
          <p:spPr bwMode="auto">
            <a:xfrm>
              <a:off x="4385" y="3099"/>
              <a:ext cx="1613" cy="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5494" y="3463"/>
              <a:ext cx="253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0" name="Rectangle 10"/>
            <p:cNvSpPr>
              <a:spLocks noChangeArrowheads="1"/>
            </p:cNvSpPr>
            <p:nvPr/>
          </p:nvSpPr>
          <p:spPr bwMode="auto">
            <a:xfrm>
              <a:off x="4638" y="3463"/>
              <a:ext cx="254" cy="89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>
              <a:off x="4704" y="3531"/>
              <a:ext cx="314" cy="8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5367" y="3653"/>
              <a:ext cx="313" cy="70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3" name="Rectangle 13"/>
            <p:cNvSpPr>
              <a:spLocks noChangeArrowheads="1"/>
            </p:cNvSpPr>
            <p:nvPr/>
          </p:nvSpPr>
          <p:spPr bwMode="auto">
            <a:xfrm>
              <a:off x="4968" y="3779"/>
              <a:ext cx="462" cy="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4" name="Rectangle 14"/>
            <p:cNvSpPr>
              <a:spLocks noChangeArrowheads="1"/>
            </p:cNvSpPr>
            <p:nvPr/>
          </p:nvSpPr>
          <p:spPr bwMode="auto">
            <a:xfrm>
              <a:off x="4945" y="3761"/>
              <a:ext cx="508" cy="18"/>
            </a:xfrm>
            <a:prstGeom prst="rect">
              <a:avLst/>
            </a:prstGeom>
            <a:solidFill>
              <a:srgbClr val="0078D7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5222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6" name="Rectangle 16"/>
            <p:cNvSpPr>
              <a:spLocks noChangeArrowheads="1"/>
            </p:cNvSpPr>
            <p:nvPr/>
          </p:nvSpPr>
          <p:spPr bwMode="auto">
            <a:xfrm>
              <a:off x="5117" y="4238"/>
              <a:ext cx="61" cy="116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7" name="Rectangle 17"/>
            <p:cNvSpPr>
              <a:spLocks noChangeArrowheads="1"/>
            </p:cNvSpPr>
            <p:nvPr/>
          </p:nvSpPr>
          <p:spPr bwMode="auto">
            <a:xfrm>
              <a:off x="5014" y="3831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8" name="Rectangle 18"/>
            <p:cNvSpPr>
              <a:spLocks noChangeArrowheads="1"/>
            </p:cNvSpPr>
            <p:nvPr/>
          </p:nvSpPr>
          <p:spPr bwMode="auto">
            <a:xfrm>
              <a:off x="5014" y="3934"/>
              <a:ext cx="372" cy="59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79" name="Rectangle 19"/>
            <p:cNvSpPr>
              <a:spLocks noChangeArrowheads="1"/>
            </p:cNvSpPr>
            <p:nvPr/>
          </p:nvSpPr>
          <p:spPr bwMode="auto">
            <a:xfrm>
              <a:off x="5014" y="4038"/>
              <a:ext cx="372" cy="60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5014" y="4141"/>
              <a:ext cx="372" cy="6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81" name="Rectangle 21"/>
            <p:cNvSpPr>
              <a:spLocks noChangeArrowheads="1"/>
            </p:cNvSpPr>
            <p:nvPr/>
          </p:nvSpPr>
          <p:spPr bwMode="auto">
            <a:xfrm>
              <a:off x="5043" y="3689"/>
              <a:ext cx="179" cy="7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528" tIns="44763" rIns="89528" bIns="4476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1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244663" y="3095578"/>
            <a:ext cx="1448247" cy="853081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LifecycleMgmt</a:t>
            </a: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12097">
                    <a:srgbClr val="FFFFFF"/>
                  </a:gs>
                  <a:gs pos="34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714123" y="3116683"/>
            <a:ext cx="1915934" cy="853081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Independent Scaling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732323" y="3101199"/>
            <a:ext cx="1915934" cy="853081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Independent Updates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789069" y="3100766"/>
            <a:ext cx="1623593" cy="842703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Always On</a:t>
            </a:r>
            <a:b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</a:b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Availability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466815" y="3149722"/>
            <a:ext cx="1623593" cy="832395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Resource</a:t>
            </a:r>
            <a:b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</a:b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Efficient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935666" y="3099997"/>
            <a:ext cx="1623593" cy="907826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Stateless/</a:t>
            </a:r>
          </a:p>
          <a:p>
            <a:pPr marL="0" marR="0" lvl="0" indent="0" algn="ctr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12097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Stateful</a:t>
            </a: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12097">
                    <a:srgbClr val="FFFFFF"/>
                  </a:gs>
                  <a:gs pos="34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54160" y="5452902"/>
            <a:ext cx="2554460" cy="56628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Public Cloud</a:t>
            </a:r>
            <a:endParaRPr kumimoji="0" lang="en-US" sz="235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384833" y="5442747"/>
            <a:ext cx="2841141" cy="566287"/>
          </a:xfrm>
          <a:prstGeom prst="rect">
            <a:avLst/>
          </a:prstGeom>
          <a:noFill/>
        </p:spPr>
        <p:txBody>
          <a:bodyPr wrap="square" lIns="179057" tIns="143245" rIns="179057" bIns="143245" rtlCol="0">
            <a:spAutoFit/>
          </a:bodyPr>
          <a:lstStyle/>
          <a:p>
            <a:pPr marL="0" marR="0" lvl="0" indent="0" defTabSz="91320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MS PGothic" panose="020B0600070205080204" pitchFamily="34" charset="-128"/>
              </a:rPr>
              <a:t>Other Clouds</a:t>
            </a:r>
          </a:p>
        </p:txBody>
      </p:sp>
    </p:spTree>
    <p:extLst>
      <p:ext uri="{BB962C8B-B14F-4D97-AF65-F5344CB8AC3E}">
        <p14:creationId xmlns:p14="http://schemas.microsoft.com/office/powerpoint/2010/main" val="26980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85" name="Hexagon 684"/>
          <p:cNvSpPr/>
          <p:nvPr/>
        </p:nvSpPr>
        <p:spPr>
          <a:xfrm>
            <a:off x="798518" y="1616920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86" name="Hexagon 685"/>
          <p:cNvSpPr/>
          <p:nvPr/>
        </p:nvSpPr>
        <p:spPr>
          <a:xfrm>
            <a:off x="1248515" y="1616920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87" name="Hexagon 686"/>
          <p:cNvSpPr/>
          <p:nvPr/>
        </p:nvSpPr>
        <p:spPr>
          <a:xfrm>
            <a:off x="1700948" y="1616920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88" name="Hexagon 687"/>
          <p:cNvSpPr/>
          <p:nvPr/>
        </p:nvSpPr>
        <p:spPr>
          <a:xfrm>
            <a:off x="2150945" y="1616920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89" name="Hexagon 688"/>
          <p:cNvSpPr/>
          <p:nvPr/>
        </p:nvSpPr>
        <p:spPr>
          <a:xfrm>
            <a:off x="2604541" y="1616920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0" name="Hexagon 689"/>
          <p:cNvSpPr/>
          <p:nvPr/>
        </p:nvSpPr>
        <p:spPr>
          <a:xfrm>
            <a:off x="3050938" y="1616920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1" name="Hexagon 690"/>
          <p:cNvSpPr/>
          <p:nvPr/>
        </p:nvSpPr>
        <p:spPr>
          <a:xfrm>
            <a:off x="3499772" y="1616920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2" name="Hexagon 691"/>
          <p:cNvSpPr/>
          <p:nvPr/>
        </p:nvSpPr>
        <p:spPr>
          <a:xfrm>
            <a:off x="3958580" y="1616920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3" name="Hexagon 692"/>
          <p:cNvSpPr/>
          <p:nvPr/>
        </p:nvSpPr>
        <p:spPr>
          <a:xfrm>
            <a:off x="4411359" y="1618215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4" name="Hexagon 693"/>
          <p:cNvSpPr/>
          <p:nvPr/>
        </p:nvSpPr>
        <p:spPr>
          <a:xfrm>
            <a:off x="4861356" y="1618215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5" name="Hexagon 694"/>
          <p:cNvSpPr/>
          <p:nvPr/>
        </p:nvSpPr>
        <p:spPr>
          <a:xfrm>
            <a:off x="5313789" y="1618215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6" name="Hexagon 695"/>
          <p:cNvSpPr/>
          <p:nvPr/>
        </p:nvSpPr>
        <p:spPr>
          <a:xfrm>
            <a:off x="5763786" y="1618215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7" name="Hexagon 696"/>
          <p:cNvSpPr/>
          <p:nvPr/>
        </p:nvSpPr>
        <p:spPr>
          <a:xfrm>
            <a:off x="6213783" y="1618215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8" name="Hexagon 697"/>
          <p:cNvSpPr/>
          <p:nvPr/>
        </p:nvSpPr>
        <p:spPr>
          <a:xfrm>
            <a:off x="6666616" y="1618215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99" name="Hexagon 698"/>
          <p:cNvSpPr/>
          <p:nvPr/>
        </p:nvSpPr>
        <p:spPr>
          <a:xfrm>
            <a:off x="7119050" y="1618215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0" name="Hexagon 699"/>
          <p:cNvSpPr/>
          <p:nvPr/>
        </p:nvSpPr>
        <p:spPr>
          <a:xfrm>
            <a:off x="7569047" y="1618215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1" name="Hexagon 700"/>
          <p:cNvSpPr/>
          <p:nvPr/>
        </p:nvSpPr>
        <p:spPr>
          <a:xfrm>
            <a:off x="8024218" y="1621689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2" name="Hexagon 701"/>
          <p:cNvSpPr/>
          <p:nvPr/>
        </p:nvSpPr>
        <p:spPr>
          <a:xfrm>
            <a:off x="8474677" y="1621689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3" name="Hexagon 702"/>
          <p:cNvSpPr/>
          <p:nvPr/>
        </p:nvSpPr>
        <p:spPr>
          <a:xfrm>
            <a:off x="8919148" y="1621689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4" name="Hexagon 703"/>
          <p:cNvSpPr/>
          <p:nvPr/>
        </p:nvSpPr>
        <p:spPr>
          <a:xfrm>
            <a:off x="9369145" y="1621689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5" name="Hexagon 704"/>
          <p:cNvSpPr/>
          <p:nvPr/>
        </p:nvSpPr>
        <p:spPr>
          <a:xfrm>
            <a:off x="9820453" y="1621689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6" name="Hexagon 705"/>
          <p:cNvSpPr/>
          <p:nvPr/>
        </p:nvSpPr>
        <p:spPr>
          <a:xfrm>
            <a:off x="10273287" y="1621689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7" name="Hexagon 706"/>
          <p:cNvSpPr/>
          <p:nvPr/>
        </p:nvSpPr>
        <p:spPr>
          <a:xfrm>
            <a:off x="10722121" y="1621689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8" name="Hexagon 707"/>
          <p:cNvSpPr/>
          <p:nvPr/>
        </p:nvSpPr>
        <p:spPr>
          <a:xfrm>
            <a:off x="11174955" y="1621689"/>
            <a:ext cx="269510" cy="243116"/>
          </a:xfrm>
          <a:prstGeom prst="hexagon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9" name="Rectangle 708"/>
          <p:cNvSpPr/>
          <p:nvPr/>
        </p:nvSpPr>
        <p:spPr>
          <a:xfrm>
            <a:off x="782274" y="1746376"/>
            <a:ext cx="10884543" cy="460893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10" name="Rectangle 709"/>
          <p:cNvSpPr/>
          <p:nvPr/>
        </p:nvSpPr>
        <p:spPr bwMode="auto">
          <a:xfrm>
            <a:off x="2978191" y="2695049"/>
            <a:ext cx="2100878" cy="1623963"/>
          </a:xfrm>
          <a:prstGeom prst="rect">
            <a:avLst/>
          </a:prstGeom>
          <a:solidFill>
            <a:srgbClr val="003C6C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Communication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Subsystem</a:t>
            </a:r>
            <a:b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Service discovery</a:t>
            </a: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1" name="Rectangle 710"/>
          <p:cNvSpPr/>
          <p:nvPr/>
        </p:nvSpPr>
        <p:spPr bwMode="auto">
          <a:xfrm>
            <a:off x="5174107" y="2695049"/>
            <a:ext cx="2100878" cy="1623964"/>
          </a:xfrm>
          <a:prstGeom prst="rect">
            <a:avLst/>
          </a:prstGeom>
          <a:solidFill>
            <a:srgbClr val="003C6C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Reliability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Subsystem</a:t>
            </a:r>
            <a:b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Reliability, Availability, Replication, Service Orchestration</a:t>
            </a:r>
          </a:p>
        </p:txBody>
      </p:sp>
      <p:sp>
        <p:nvSpPr>
          <p:cNvPr id="712" name="Rectangle 711"/>
          <p:cNvSpPr/>
          <p:nvPr/>
        </p:nvSpPr>
        <p:spPr bwMode="auto">
          <a:xfrm>
            <a:off x="7370023" y="2695049"/>
            <a:ext cx="2100878" cy="1623962"/>
          </a:xfrm>
          <a:prstGeom prst="rect">
            <a:avLst/>
          </a:prstGeom>
          <a:solidFill>
            <a:srgbClr val="003C6C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Hosting &amp; Activation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Subsystem</a:t>
            </a:r>
            <a:b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Application lifecycle</a:t>
            </a:r>
          </a:p>
        </p:txBody>
      </p:sp>
      <p:sp>
        <p:nvSpPr>
          <p:cNvPr id="713" name="Rectangle 712"/>
          <p:cNvSpPr/>
          <p:nvPr/>
        </p:nvSpPr>
        <p:spPr bwMode="auto">
          <a:xfrm>
            <a:off x="9565940" y="2695049"/>
            <a:ext cx="2034338" cy="3582971"/>
          </a:xfrm>
          <a:prstGeom prst="rect">
            <a:avLst/>
          </a:prstGeom>
          <a:solidFill>
            <a:srgbClr val="003C6C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Testability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Subsystem</a:t>
            </a:r>
            <a:b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Fault Inject,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Test in production</a:t>
            </a:r>
          </a:p>
        </p:txBody>
      </p:sp>
      <p:sp>
        <p:nvSpPr>
          <p:cNvPr id="714" name="Rectangle 713"/>
          <p:cNvSpPr/>
          <p:nvPr/>
        </p:nvSpPr>
        <p:spPr bwMode="auto">
          <a:xfrm>
            <a:off x="2978189" y="4393714"/>
            <a:ext cx="6492713" cy="886690"/>
          </a:xfrm>
          <a:prstGeom prst="rect">
            <a:avLst/>
          </a:prstGeom>
          <a:solidFill>
            <a:srgbClr val="00205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Federation</a:t>
            </a:r>
            <a:b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Federates a set of nodes to form a consistent scalable fabric</a:t>
            </a: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715" name="Rectangle 714"/>
          <p:cNvSpPr/>
          <p:nvPr/>
        </p:nvSpPr>
        <p:spPr bwMode="auto">
          <a:xfrm>
            <a:off x="2978189" y="5355106"/>
            <a:ext cx="6482902" cy="922914"/>
          </a:xfrm>
          <a:prstGeom prst="rect">
            <a:avLst/>
          </a:prstGeom>
          <a:solidFill>
            <a:srgbClr val="00205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Transport</a:t>
            </a:r>
            <a:b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Secure point-to-point communication</a:t>
            </a: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6" name="Freeform 17"/>
          <p:cNvSpPr>
            <a:spLocks noChangeAspect="1" noEditPoints="1"/>
          </p:cNvSpPr>
          <p:nvPr/>
        </p:nvSpPr>
        <p:spPr bwMode="black">
          <a:xfrm>
            <a:off x="3883894" y="2778720"/>
            <a:ext cx="289472" cy="289806"/>
          </a:xfrm>
          <a:custGeom>
            <a:avLst/>
            <a:gdLst>
              <a:gd name="T0" fmla="*/ 112 w 300"/>
              <a:gd name="T1" fmla="*/ 75 h 300"/>
              <a:gd name="T2" fmla="*/ 187 w 300"/>
              <a:gd name="T3" fmla="*/ 0 h 300"/>
              <a:gd name="T4" fmla="*/ 150 w 300"/>
              <a:gd name="T5" fmla="*/ 225 h 300"/>
              <a:gd name="T6" fmla="*/ 150 w 300"/>
              <a:gd name="T7" fmla="*/ 300 h 300"/>
              <a:gd name="T8" fmla="*/ 150 w 300"/>
              <a:gd name="T9" fmla="*/ 225 h 300"/>
              <a:gd name="T10" fmla="*/ 217 w 300"/>
              <a:gd name="T11" fmla="*/ 152 h 300"/>
              <a:gd name="T12" fmla="*/ 197 w 300"/>
              <a:gd name="T13" fmla="*/ 168 h 300"/>
              <a:gd name="T14" fmla="*/ 196 w 300"/>
              <a:gd name="T15" fmla="*/ 160 h 300"/>
              <a:gd name="T16" fmla="*/ 159 w 300"/>
              <a:gd name="T17" fmla="*/ 196 h 300"/>
              <a:gd name="T18" fmla="*/ 168 w 300"/>
              <a:gd name="T19" fmla="*/ 198 h 300"/>
              <a:gd name="T20" fmla="*/ 151 w 300"/>
              <a:gd name="T21" fmla="*/ 217 h 300"/>
              <a:gd name="T22" fmla="*/ 131 w 300"/>
              <a:gd name="T23" fmla="*/ 200 h 300"/>
              <a:gd name="T24" fmla="*/ 139 w 300"/>
              <a:gd name="T25" fmla="*/ 198 h 300"/>
              <a:gd name="T26" fmla="*/ 140 w 300"/>
              <a:gd name="T27" fmla="*/ 160 h 300"/>
              <a:gd name="T28" fmla="*/ 103 w 300"/>
              <a:gd name="T29" fmla="*/ 161 h 300"/>
              <a:gd name="T30" fmla="*/ 100 w 300"/>
              <a:gd name="T31" fmla="*/ 169 h 300"/>
              <a:gd name="T32" fmla="*/ 83 w 300"/>
              <a:gd name="T33" fmla="*/ 149 h 300"/>
              <a:gd name="T34" fmla="*/ 103 w 300"/>
              <a:gd name="T35" fmla="*/ 133 h 300"/>
              <a:gd name="T36" fmla="*/ 104 w 300"/>
              <a:gd name="T37" fmla="*/ 141 h 300"/>
              <a:gd name="T38" fmla="*/ 140 w 300"/>
              <a:gd name="T39" fmla="*/ 104 h 300"/>
              <a:gd name="T40" fmla="*/ 132 w 300"/>
              <a:gd name="T41" fmla="*/ 103 h 300"/>
              <a:gd name="T42" fmla="*/ 148 w 300"/>
              <a:gd name="T43" fmla="*/ 84 h 300"/>
              <a:gd name="T44" fmla="*/ 169 w 300"/>
              <a:gd name="T45" fmla="*/ 101 h 300"/>
              <a:gd name="T46" fmla="*/ 160 w 300"/>
              <a:gd name="T47" fmla="*/ 103 h 300"/>
              <a:gd name="T48" fmla="*/ 159 w 300"/>
              <a:gd name="T49" fmla="*/ 141 h 300"/>
              <a:gd name="T50" fmla="*/ 197 w 300"/>
              <a:gd name="T51" fmla="*/ 140 h 300"/>
              <a:gd name="T52" fmla="*/ 200 w 300"/>
              <a:gd name="T53" fmla="*/ 132 h 300"/>
              <a:gd name="T54" fmla="*/ 150 w 300"/>
              <a:gd name="T55" fmla="*/ 150 h 300"/>
              <a:gd name="T56" fmla="*/ 150 w 300"/>
              <a:gd name="T57" fmla="*/ 150 h 300"/>
              <a:gd name="T58" fmla="*/ 0 w 300"/>
              <a:gd name="T59" fmla="*/ 183 h 300"/>
              <a:gd name="T60" fmla="*/ 37 w 300"/>
              <a:gd name="T61" fmla="*/ 118 h 300"/>
              <a:gd name="T62" fmla="*/ 281 w 300"/>
              <a:gd name="T63" fmla="*/ 183 h 300"/>
              <a:gd name="T64" fmla="*/ 281 w 300"/>
              <a:gd name="T65" fmla="*/ 118 h 300"/>
              <a:gd name="T66" fmla="*/ 225 w 300"/>
              <a:gd name="T67" fmla="*/ 150 h 300"/>
              <a:gd name="T68" fmla="*/ 281 w 300"/>
              <a:gd name="T69" fmla="*/ 18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0" h="300">
                <a:moveTo>
                  <a:pt x="187" y="75"/>
                </a:moveTo>
                <a:cubicBezTo>
                  <a:pt x="112" y="75"/>
                  <a:pt x="112" y="75"/>
                  <a:pt x="112" y="75"/>
                </a:cubicBezTo>
                <a:cubicBezTo>
                  <a:pt x="112" y="0"/>
                  <a:pt x="112" y="0"/>
                  <a:pt x="112" y="0"/>
                </a:cubicBezTo>
                <a:cubicBezTo>
                  <a:pt x="187" y="0"/>
                  <a:pt x="187" y="0"/>
                  <a:pt x="187" y="0"/>
                </a:cubicBezTo>
                <a:lnTo>
                  <a:pt x="187" y="75"/>
                </a:lnTo>
                <a:close/>
                <a:moveTo>
                  <a:pt x="150" y="225"/>
                </a:moveTo>
                <a:cubicBezTo>
                  <a:pt x="129" y="225"/>
                  <a:pt x="112" y="242"/>
                  <a:pt x="112" y="263"/>
                </a:cubicBezTo>
                <a:cubicBezTo>
                  <a:pt x="112" y="284"/>
                  <a:pt x="129" y="300"/>
                  <a:pt x="150" y="300"/>
                </a:cubicBezTo>
                <a:cubicBezTo>
                  <a:pt x="171" y="300"/>
                  <a:pt x="187" y="284"/>
                  <a:pt x="187" y="263"/>
                </a:cubicBezTo>
                <a:cubicBezTo>
                  <a:pt x="187" y="242"/>
                  <a:pt x="171" y="225"/>
                  <a:pt x="150" y="225"/>
                </a:cubicBezTo>
                <a:close/>
                <a:moveTo>
                  <a:pt x="217" y="149"/>
                </a:moveTo>
                <a:cubicBezTo>
                  <a:pt x="218" y="150"/>
                  <a:pt x="218" y="151"/>
                  <a:pt x="217" y="152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8" y="171"/>
                  <a:pt x="197" y="170"/>
                  <a:pt x="197" y="168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0"/>
                  <a:pt x="197" y="160"/>
                  <a:pt x="196" y="160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96"/>
                  <a:pt x="159" y="196"/>
                  <a:pt x="159" y="196"/>
                </a:cubicBezTo>
                <a:cubicBezTo>
                  <a:pt x="159" y="197"/>
                  <a:pt x="160" y="198"/>
                  <a:pt x="160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69" y="198"/>
                  <a:pt x="170" y="199"/>
                  <a:pt x="169" y="200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1" y="218"/>
                  <a:pt x="149" y="218"/>
                  <a:pt x="148" y="217"/>
                </a:cubicBezTo>
                <a:cubicBezTo>
                  <a:pt x="131" y="200"/>
                  <a:pt x="131" y="200"/>
                  <a:pt x="131" y="200"/>
                </a:cubicBezTo>
                <a:cubicBezTo>
                  <a:pt x="130" y="199"/>
                  <a:pt x="130" y="198"/>
                  <a:pt x="132" y="198"/>
                </a:cubicBezTo>
                <a:cubicBezTo>
                  <a:pt x="139" y="198"/>
                  <a:pt x="139" y="198"/>
                  <a:pt x="139" y="198"/>
                </a:cubicBezTo>
                <a:cubicBezTo>
                  <a:pt x="140" y="198"/>
                  <a:pt x="140" y="197"/>
                  <a:pt x="140" y="196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3" y="160"/>
                  <a:pt x="103" y="160"/>
                  <a:pt x="103" y="161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103" y="170"/>
                  <a:pt x="101" y="171"/>
                  <a:pt x="100" y="169"/>
                </a:cubicBezTo>
                <a:cubicBezTo>
                  <a:pt x="83" y="152"/>
                  <a:pt x="83" y="152"/>
                  <a:pt x="83" y="152"/>
                </a:cubicBezTo>
                <a:cubicBezTo>
                  <a:pt x="82" y="151"/>
                  <a:pt x="82" y="150"/>
                  <a:pt x="83" y="149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101" y="130"/>
                  <a:pt x="103" y="131"/>
                  <a:pt x="103" y="133"/>
                </a:cubicBezTo>
                <a:cubicBezTo>
                  <a:pt x="103" y="140"/>
                  <a:pt x="103" y="140"/>
                  <a:pt x="103" y="140"/>
                </a:cubicBezTo>
                <a:cubicBezTo>
                  <a:pt x="103" y="140"/>
                  <a:pt x="103" y="141"/>
                  <a:pt x="104" y="141"/>
                </a:cubicBezTo>
                <a:cubicBezTo>
                  <a:pt x="140" y="141"/>
                  <a:pt x="140" y="141"/>
                  <a:pt x="140" y="141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3"/>
                  <a:pt x="139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30" y="103"/>
                  <a:pt x="130" y="102"/>
                  <a:pt x="131" y="101"/>
                </a:cubicBezTo>
                <a:cubicBezTo>
                  <a:pt x="148" y="84"/>
                  <a:pt x="148" y="84"/>
                  <a:pt x="148" y="84"/>
                </a:cubicBezTo>
                <a:cubicBezTo>
                  <a:pt x="149" y="83"/>
                  <a:pt x="151" y="83"/>
                  <a:pt x="151" y="84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70" y="102"/>
                  <a:pt x="169" y="103"/>
                  <a:pt x="168" y="103"/>
                </a:cubicBezTo>
                <a:cubicBezTo>
                  <a:pt x="160" y="103"/>
                  <a:pt x="160" y="103"/>
                  <a:pt x="160" y="103"/>
                </a:cubicBezTo>
                <a:cubicBezTo>
                  <a:pt x="160" y="103"/>
                  <a:pt x="159" y="104"/>
                  <a:pt x="159" y="104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96" y="141"/>
                  <a:pt x="196" y="141"/>
                  <a:pt x="196" y="141"/>
                </a:cubicBezTo>
                <a:cubicBezTo>
                  <a:pt x="197" y="141"/>
                  <a:pt x="197" y="140"/>
                  <a:pt x="197" y="140"/>
                </a:cubicBezTo>
                <a:cubicBezTo>
                  <a:pt x="197" y="133"/>
                  <a:pt x="197" y="133"/>
                  <a:pt x="197" y="133"/>
                </a:cubicBezTo>
                <a:cubicBezTo>
                  <a:pt x="197" y="131"/>
                  <a:pt x="198" y="130"/>
                  <a:pt x="200" y="132"/>
                </a:cubicBezTo>
                <a:lnTo>
                  <a:pt x="217" y="149"/>
                </a:lnTo>
                <a:close/>
                <a:moveTo>
                  <a:pt x="150" y="150"/>
                </a:move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lose/>
                <a:moveTo>
                  <a:pt x="0" y="183"/>
                </a:moveTo>
                <a:cubicBezTo>
                  <a:pt x="75" y="183"/>
                  <a:pt x="75" y="183"/>
                  <a:pt x="75" y="183"/>
                </a:cubicBezTo>
                <a:cubicBezTo>
                  <a:pt x="37" y="118"/>
                  <a:pt x="37" y="118"/>
                  <a:pt x="37" y="118"/>
                </a:cubicBezTo>
                <a:lnTo>
                  <a:pt x="0" y="183"/>
                </a:lnTo>
                <a:close/>
                <a:moveTo>
                  <a:pt x="281" y="183"/>
                </a:moveTo>
                <a:cubicBezTo>
                  <a:pt x="300" y="150"/>
                  <a:pt x="300" y="150"/>
                  <a:pt x="300" y="150"/>
                </a:cubicBezTo>
                <a:cubicBezTo>
                  <a:pt x="281" y="118"/>
                  <a:pt x="281" y="118"/>
                  <a:pt x="281" y="118"/>
                </a:cubicBezTo>
                <a:cubicBezTo>
                  <a:pt x="244" y="118"/>
                  <a:pt x="244" y="118"/>
                  <a:pt x="244" y="118"/>
                </a:cubicBezTo>
                <a:cubicBezTo>
                  <a:pt x="225" y="150"/>
                  <a:pt x="225" y="150"/>
                  <a:pt x="225" y="150"/>
                </a:cubicBezTo>
                <a:cubicBezTo>
                  <a:pt x="244" y="183"/>
                  <a:pt x="244" y="183"/>
                  <a:pt x="244" y="183"/>
                </a:cubicBezTo>
                <a:lnTo>
                  <a:pt x="281" y="18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7" name="Freeform 15"/>
          <p:cNvSpPr>
            <a:spLocks noChangeAspect="1" noEditPoints="1"/>
          </p:cNvSpPr>
          <p:nvPr/>
        </p:nvSpPr>
        <p:spPr bwMode="black">
          <a:xfrm>
            <a:off x="8282117" y="2778720"/>
            <a:ext cx="276690" cy="277008"/>
          </a:xfrm>
          <a:custGeom>
            <a:avLst/>
            <a:gdLst>
              <a:gd name="T0" fmla="*/ 455 w 708"/>
              <a:gd name="T1" fmla="*/ 121 h 709"/>
              <a:gd name="T2" fmla="*/ 392 w 708"/>
              <a:gd name="T3" fmla="*/ 121 h 709"/>
              <a:gd name="T4" fmla="*/ 392 w 708"/>
              <a:gd name="T5" fmla="*/ 206 h 709"/>
              <a:gd name="T6" fmla="*/ 316 w 708"/>
              <a:gd name="T7" fmla="*/ 206 h 709"/>
              <a:gd name="T8" fmla="*/ 316 w 708"/>
              <a:gd name="T9" fmla="*/ 121 h 709"/>
              <a:gd name="T10" fmla="*/ 250 w 708"/>
              <a:gd name="T11" fmla="*/ 121 h 709"/>
              <a:gd name="T12" fmla="*/ 354 w 708"/>
              <a:gd name="T13" fmla="*/ 0 h 709"/>
              <a:gd name="T14" fmla="*/ 455 w 708"/>
              <a:gd name="T15" fmla="*/ 121 h 709"/>
              <a:gd name="T16" fmla="*/ 205 w 708"/>
              <a:gd name="T17" fmla="*/ 371 h 709"/>
              <a:gd name="T18" fmla="*/ 139 w 708"/>
              <a:gd name="T19" fmla="*/ 371 h 709"/>
              <a:gd name="T20" fmla="*/ 139 w 708"/>
              <a:gd name="T21" fmla="*/ 456 h 709"/>
              <a:gd name="T22" fmla="*/ 63 w 708"/>
              <a:gd name="T23" fmla="*/ 456 h 709"/>
              <a:gd name="T24" fmla="*/ 63 w 708"/>
              <a:gd name="T25" fmla="*/ 371 h 709"/>
              <a:gd name="T26" fmla="*/ 0 w 708"/>
              <a:gd name="T27" fmla="*/ 371 h 709"/>
              <a:gd name="T28" fmla="*/ 101 w 708"/>
              <a:gd name="T29" fmla="*/ 251 h 709"/>
              <a:gd name="T30" fmla="*/ 205 w 708"/>
              <a:gd name="T31" fmla="*/ 371 h 709"/>
              <a:gd name="T32" fmla="*/ 205 w 708"/>
              <a:gd name="T33" fmla="*/ 503 h 709"/>
              <a:gd name="T34" fmla="*/ 0 w 708"/>
              <a:gd name="T35" fmla="*/ 503 h 709"/>
              <a:gd name="T36" fmla="*/ 0 w 708"/>
              <a:gd name="T37" fmla="*/ 709 h 709"/>
              <a:gd name="T38" fmla="*/ 205 w 708"/>
              <a:gd name="T39" fmla="*/ 709 h 709"/>
              <a:gd name="T40" fmla="*/ 205 w 708"/>
              <a:gd name="T41" fmla="*/ 503 h 709"/>
              <a:gd name="T42" fmla="*/ 708 w 708"/>
              <a:gd name="T43" fmla="*/ 503 h 709"/>
              <a:gd name="T44" fmla="*/ 503 w 708"/>
              <a:gd name="T45" fmla="*/ 503 h 709"/>
              <a:gd name="T46" fmla="*/ 503 w 708"/>
              <a:gd name="T47" fmla="*/ 709 h 709"/>
              <a:gd name="T48" fmla="*/ 708 w 708"/>
              <a:gd name="T49" fmla="*/ 709 h 709"/>
              <a:gd name="T50" fmla="*/ 708 w 708"/>
              <a:gd name="T51" fmla="*/ 503 h 709"/>
              <a:gd name="T52" fmla="*/ 708 w 708"/>
              <a:gd name="T53" fmla="*/ 0 h 709"/>
              <a:gd name="T54" fmla="*/ 503 w 708"/>
              <a:gd name="T55" fmla="*/ 0 h 709"/>
              <a:gd name="T56" fmla="*/ 503 w 708"/>
              <a:gd name="T57" fmla="*/ 206 h 709"/>
              <a:gd name="T58" fmla="*/ 708 w 708"/>
              <a:gd name="T59" fmla="*/ 206 h 709"/>
              <a:gd name="T60" fmla="*/ 708 w 708"/>
              <a:gd name="T61" fmla="*/ 0 h 709"/>
              <a:gd name="T62" fmla="*/ 708 w 708"/>
              <a:gd name="T63" fmla="*/ 251 h 709"/>
              <a:gd name="T64" fmla="*/ 503 w 708"/>
              <a:gd name="T65" fmla="*/ 251 h 709"/>
              <a:gd name="T66" fmla="*/ 503 w 708"/>
              <a:gd name="T67" fmla="*/ 456 h 709"/>
              <a:gd name="T68" fmla="*/ 708 w 708"/>
              <a:gd name="T69" fmla="*/ 456 h 709"/>
              <a:gd name="T70" fmla="*/ 708 w 708"/>
              <a:gd name="T71" fmla="*/ 251 h 709"/>
              <a:gd name="T72" fmla="*/ 455 w 708"/>
              <a:gd name="T73" fmla="*/ 251 h 709"/>
              <a:gd name="T74" fmla="*/ 250 w 708"/>
              <a:gd name="T75" fmla="*/ 251 h 709"/>
              <a:gd name="T76" fmla="*/ 250 w 708"/>
              <a:gd name="T77" fmla="*/ 456 h 709"/>
              <a:gd name="T78" fmla="*/ 455 w 708"/>
              <a:gd name="T79" fmla="*/ 456 h 709"/>
              <a:gd name="T80" fmla="*/ 455 w 708"/>
              <a:gd name="T81" fmla="*/ 251 h 709"/>
              <a:gd name="T82" fmla="*/ 455 w 708"/>
              <a:gd name="T83" fmla="*/ 503 h 709"/>
              <a:gd name="T84" fmla="*/ 250 w 708"/>
              <a:gd name="T85" fmla="*/ 503 h 709"/>
              <a:gd name="T86" fmla="*/ 250 w 708"/>
              <a:gd name="T87" fmla="*/ 709 h 709"/>
              <a:gd name="T88" fmla="*/ 455 w 708"/>
              <a:gd name="T89" fmla="*/ 709 h 709"/>
              <a:gd name="T90" fmla="*/ 455 w 708"/>
              <a:gd name="T91" fmla="*/ 50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18" name="Group 717"/>
          <p:cNvGrpSpPr/>
          <p:nvPr/>
        </p:nvGrpSpPr>
        <p:grpSpPr>
          <a:xfrm>
            <a:off x="6077358" y="4457294"/>
            <a:ext cx="291896" cy="293228"/>
            <a:chOff x="513213" y="1516062"/>
            <a:chExt cx="4163327" cy="4158599"/>
          </a:xfrm>
          <a:solidFill>
            <a:schemeClr val="tx1"/>
          </a:solidFill>
        </p:grpSpPr>
        <p:sp>
          <p:nvSpPr>
            <p:cNvPr id="719" name="Oval 718"/>
            <p:cNvSpPr/>
            <p:nvPr/>
          </p:nvSpPr>
          <p:spPr bwMode="auto">
            <a:xfrm>
              <a:off x="1943819" y="1516062"/>
              <a:ext cx="1294216" cy="1332901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0" name="Oval 719"/>
            <p:cNvSpPr/>
            <p:nvPr/>
          </p:nvSpPr>
          <p:spPr bwMode="auto">
            <a:xfrm>
              <a:off x="3382324" y="2583244"/>
              <a:ext cx="1294216" cy="1332901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1" name="Oval 720"/>
            <p:cNvSpPr/>
            <p:nvPr/>
          </p:nvSpPr>
          <p:spPr bwMode="auto">
            <a:xfrm>
              <a:off x="2823741" y="4341760"/>
              <a:ext cx="1294216" cy="1332901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2" name="Oval 721"/>
            <p:cNvSpPr/>
            <p:nvPr/>
          </p:nvSpPr>
          <p:spPr bwMode="auto">
            <a:xfrm>
              <a:off x="1076574" y="4340020"/>
              <a:ext cx="1294216" cy="1332901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3" name="Oval 722"/>
            <p:cNvSpPr/>
            <p:nvPr/>
          </p:nvSpPr>
          <p:spPr bwMode="auto">
            <a:xfrm>
              <a:off x="513213" y="2605980"/>
              <a:ext cx="1294216" cy="1332901"/>
            </a:xfrm>
            <a:prstGeom prst="ellipse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4" name="Rectangle 723"/>
            <p:cNvSpPr/>
            <p:nvPr/>
          </p:nvSpPr>
          <p:spPr bwMode="auto">
            <a:xfrm rot="6441055">
              <a:off x="3148580" y="3866168"/>
              <a:ext cx="1295400" cy="394435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5" name="Rectangle 724"/>
            <p:cNvSpPr/>
            <p:nvPr/>
          </p:nvSpPr>
          <p:spPr bwMode="auto">
            <a:xfrm rot="8563381">
              <a:off x="1215635" y="2519037"/>
              <a:ext cx="1295400" cy="394435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6" name="Rectangle 725"/>
            <p:cNvSpPr/>
            <p:nvPr/>
          </p:nvSpPr>
          <p:spPr bwMode="auto">
            <a:xfrm rot="4358614">
              <a:off x="746155" y="3910234"/>
              <a:ext cx="1295400" cy="394435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7" name="Rectangle 726"/>
            <p:cNvSpPr/>
            <p:nvPr/>
          </p:nvSpPr>
          <p:spPr bwMode="auto">
            <a:xfrm>
              <a:off x="1870237" y="4862094"/>
              <a:ext cx="1295400" cy="394435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8" name="Rectangle 727"/>
            <p:cNvSpPr/>
            <p:nvPr/>
          </p:nvSpPr>
          <p:spPr bwMode="auto">
            <a:xfrm rot="13043729" flipH="1">
              <a:off x="2710216" y="2544992"/>
              <a:ext cx="1295400" cy="394435"/>
            </a:xfrm>
            <a:prstGeom prst="rect">
              <a:avLst/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29" name="Freeform 139"/>
          <p:cNvSpPr>
            <a:spLocks noChangeAspect="1" noEditPoints="1"/>
          </p:cNvSpPr>
          <p:nvPr/>
        </p:nvSpPr>
        <p:spPr bwMode="black">
          <a:xfrm>
            <a:off x="6107621" y="5432253"/>
            <a:ext cx="233648" cy="281382"/>
          </a:xfrm>
          <a:custGeom>
            <a:avLst/>
            <a:gdLst>
              <a:gd name="T0" fmla="*/ 1081 w 1081"/>
              <a:gd name="T1" fmla="*/ 1302 h 1302"/>
              <a:gd name="T2" fmla="*/ 850 w 1081"/>
              <a:gd name="T3" fmla="*/ 1110 h 1302"/>
              <a:gd name="T4" fmla="*/ 831 w 1081"/>
              <a:gd name="T5" fmla="*/ 1096 h 1302"/>
              <a:gd name="T6" fmla="*/ 1058 w 1081"/>
              <a:gd name="T7" fmla="*/ 942 h 1302"/>
              <a:gd name="T8" fmla="*/ 905 w 1081"/>
              <a:gd name="T9" fmla="*/ 0 h 1302"/>
              <a:gd name="T10" fmla="*/ 23 w 1081"/>
              <a:gd name="T11" fmla="*/ 153 h 1302"/>
              <a:gd name="T12" fmla="*/ 177 w 1081"/>
              <a:gd name="T13" fmla="*/ 1096 h 1302"/>
              <a:gd name="T14" fmla="*/ 0 w 1081"/>
              <a:gd name="T15" fmla="*/ 1302 h 1302"/>
              <a:gd name="T16" fmla="*/ 174 w 1081"/>
              <a:gd name="T17" fmla="*/ 1240 h 1302"/>
              <a:gd name="T18" fmla="*/ 971 w 1081"/>
              <a:gd name="T19" fmla="*/ 1302 h 1302"/>
              <a:gd name="T20" fmla="*/ 934 w 1081"/>
              <a:gd name="T21" fmla="*/ 291 h 1302"/>
              <a:gd name="T22" fmla="*/ 896 w 1081"/>
              <a:gd name="T23" fmla="*/ 763 h 1302"/>
              <a:gd name="T24" fmla="*/ 147 w 1081"/>
              <a:gd name="T25" fmla="*/ 730 h 1302"/>
              <a:gd name="T26" fmla="*/ 186 w 1081"/>
              <a:gd name="T27" fmla="*/ 259 h 1302"/>
              <a:gd name="T28" fmla="*/ 312 w 1081"/>
              <a:gd name="T29" fmla="*/ 172 h 1302"/>
              <a:gd name="T30" fmla="*/ 331 w 1081"/>
              <a:gd name="T31" fmla="*/ 115 h 1302"/>
              <a:gd name="T32" fmla="*/ 598 w 1081"/>
              <a:gd name="T33" fmla="*/ 115 h 1302"/>
              <a:gd name="T34" fmla="*/ 769 w 1081"/>
              <a:gd name="T35" fmla="*/ 134 h 1302"/>
              <a:gd name="T36" fmla="*/ 750 w 1081"/>
              <a:gd name="T37" fmla="*/ 191 h 1302"/>
              <a:gd name="T38" fmla="*/ 483 w 1081"/>
              <a:gd name="T39" fmla="*/ 191 h 1302"/>
              <a:gd name="T40" fmla="*/ 312 w 1081"/>
              <a:gd name="T41" fmla="*/ 172 h 1302"/>
              <a:gd name="T42" fmla="*/ 788 w 1081"/>
              <a:gd name="T43" fmla="*/ 904 h 1302"/>
              <a:gd name="T44" fmla="*/ 936 w 1081"/>
              <a:gd name="T45" fmla="*/ 904 h 1302"/>
              <a:gd name="T46" fmla="*/ 219 w 1081"/>
              <a:gd name="T47" fmla="*/ 830 h 1302"/>
              <a:gd name="T48" fmla="*/ 219 w 1081"/>
              <a:gd name="T49" fmla="*/ 977 h 1302"/>
              <a:gd name="T50" fmla="*/ 219 w 1081"/>
              <a:gd name="T51" fmla="*/ 830 h 1302"/>
              <a:gd name="T52" fmla="*/ 415 w 1081"/>
              <a:gd name="T53" fmla="*/ 966 h 1302"/>
              <a:gd name="T54" fmla="*/ 644 w 1081"/>
              <a:gd name="T55" fmla="*/ 943 h 1302"/>
              <a:gd name="T56" fmla="*/ 666 w 1081"/>
              <a:gd name="T57" fmla="*/ 1023 h 1302"/>
              <a:gd name="T58" fmla="*/ 438 w 1081"/>
              <a:gd name="T59" fmla="*/ 1046 h 1302"/>
              <a:gd name="T60" fmla="*/ 758 w 1081"/>
              <a:gd name="T61" fmla="*/ 1096 h 1302"/>
              <a:gd name="T62" fmla="*/ 309 w 1081"/>
              <a:gd name="T63" fmla="*/ 1110 h 1302"/>
              <a:gd name="T64" fmla="*/ 758 w 1081"/>
              <a:gd name="T65" fmla="*/ 1096 h 1302"/>
              <a:gd name="T66" fmla="*/ 279 w 1081"/>
              <a:gd name="T67" fmla="*/ 1138 h 1302"/>
              <a:gd name="T68" fmla="*/ 868 w 1081"/>
              <a:gd name="T69" fmla="*/ 1202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81" h="1302">
                <a:moveTo>
                  <a:pt x="971" y="1302"/>
                </a:moveTo>
                <a:cubicBezTo>
                  <a:pt x="1081" y="1302"/>
                  <a:pt x="1081" y="1302"/>
                  <a:pt x="1081" y="1302"/>
                </a:cubicBezTo>
                <a:cubicBezTo>
                  <a:pt x="850" y="1111"/>
                  <a:pt x="850" y="1111"/>
                  <a:pt x="850" y="1111"/>
                </a:cubicBezTo>
                <a:cubicBezTo>
                  <a:pt x="850" y="1110"/>
                  <a:pt x="850" y="1110"/>
                  <a:pt x="850" y="1110"/>
                </a:cubicBezTo>
                <a:cubicBezTo>
                  <a:pt x="848" y="1110"/>
                  <a:pt x="848" y="1110"/>
                  <a:pt x="848" y="1110"/>
                </a:cubicBezTo>
                <a:cubicBezTo>
                  <a:pt x="831" y="1096"/>
                  <a:pt x="831" y="1096"/>
                  <a:pt x="831" y="1096"/>
                </a:cubicBezTo>
                <a:cubicBezTo>
                  <a:pt x="905" y="1096"/>
                  <a:pt x="905" y="1096"/>
                  <a:pt x="905" y="1096"/>
                </a:cubicBezTo>
                <a:cubicBezTo>
                  <a:pt x="989" y="1096"/>
                  <a:pt x="1058" y="1027"/>
                  <a:pt x="1058" y="942"/>
                </a:cubicBezTo>
                <a:cubicBezTo>
                  <a:pt x="1058" y="153"/>
                  <a:pt x="1058" y="153"/>
                  <a:pt x="1058" y="153"/>
                </a:cubicBezTo>
                <a:cubicBezTo>
                  <a:pt x="1058" y="68"/>
                  <a:pt x="989" y="0"/>
                  <a:pt x="905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92" y="0"/>
                  <a:pt x="23" y="68"/>
                  <a:pt x="23" y="153"/>
                </a:cubicBezTo>
                <a:cubicBezTo>
                  <a:pt x="23" y="942"/>
                  <a:pt x="23" y="942"/>
                  <a:pt x="23" y="942"/>
                </a:cubicBezTo>
                <a:cubicBezTo>
                  <a:pt x="23" y="1027"/>
                  <a:pt x="92" y="1096"/>
                  <a:pt x="177" y="1096"/>
                </a:cubicBezTo>
                <a:cubicBezTo>
                  <a:pt x="250" y="1096"/>
                  <a:pt x="250" y="1096"/>
                  <a:pt x="250" y="1096"/>
                </a:cubicBezTo>
                <a:cubicBezTo>
                  <a:pt x="0" y="1302"/>
                  <a:pt x="0" y="1302"/>
                  <a:pt x="0" y="1302"/>
                </a:cubicBezTo>
                <a:cubicBezTo>
                  <a:pt x="110" y="1302"/>
                  <a:pt x="110" y="1302"/>
                  <a:pt x="110" y="1302"/>
                </a:cubicBezTo>
                <a:cubicBezTo>
                  <a:pt x="174" y="1240"/>
                  <a:pt x="174" y="1240"/>
                  <a:pt x="174" y="1240"/>
                </a:cubicBezTo>
                <a:cubicBezTo>
                  <a:pt x="907" y="1240"/>
                  <a:pt x="907" y="1240"/>
                  <a:pt x="907" y="1240"/>
                </a:cubicBezTo>
                <a:lnTo>
                  <a:pt x="971" y="1302"/>
                </a:lnTo>
                <a:close/>
                <a:moveTo>
                  <a:pt x="896" y="259"/>
                </a:moveTo>
                <a:cubicBezTo>
                  <a:pt x="917" y="259"/>
                  <a:pt x="934" y="273"/>
                  <a:pt x="934" y="291"/>
                </a:cubicBezTo>
                <a:cubicBezTo>
                  <a:pt x="934" y="730"/>
                  <a:pt x="934" y="730"/>
                  <a:pt x="934" y="730"/>
                </a:cubicBezTo>
                <a:cubicBezTo>
                  <a:pt x="934" y="748"/>
                  <a:pt x="917" y="763"/>
                  <a:pt x="896" y="763"/>
                </a:cubicBezTo>
                <a:cubicBezTo>
                  <a:pt x="186" y="763"/>
                  <a:pt x="186" y="763"/>
                  <a:pt x="186" y="763"/>
                </a:cubicBezTo>
                <a:cubicBezTo>
                  <a:pt x="164" y="763"/>
                  <a:pt x="147" y="748"/>
                  <a:pt x="147" y="730"/>
                </a:cubicBezTo>
                <a:cubicBezTo>
                  <a:pt x="147" y="291"/>
                  <a:pt x="147" y="291"/>
                  <a:pt x="147" y="291"/>
                </a:cubicBezTo>
                <a:cubicBezTo>
                  <a:pt x="147" y="273"/>
                  <a:pt x="164" y="259"/>
                  <a:pt x="186" y="259"/>
                </a:cubicBezTo>
                <a:lnTo>
                  <a:pt x="896" y="259"/>
                </a:lnTo>
                <a:close/>
                <a:moveTo>
                  <a:pt x="312" y="172"/>
                </a:moveTo>
                <a:cubicBezTo>
                  <a:pt x="312" y="134"/>
                  <a:pt x="312" y="134"/>
                  <a:pt x="312" y="134"/>
                </a:cubicBezTo>
                <a:cubicBezTo>
                  <a:pt x="312" y="124"/>
                  <a:pt x="320" y="115"/>
                  <a:pt x="331" y="115"/>
                </a:cubicBezTo>
                <a:cubicBezTo>
                  <a:pt x="483" y="115"/>
                  <a:pt x="483" y="115"/>
                  <a:pt x="483" y="115"/>
                </a:cubicBezTo>
                <a:cubicBezTo>
                  <a:pt x="598" y="115"/>
                  <a:pt x="598" y="115"/>
                  <a:pt x="598" y="115"/>
                </a:cubicBezTo>
                <a:cubicBezTo>
                  <a:pt x="750" y="115"/>
                  <a:pt x="750" y="115"/>
                  <a:pt x="750" y="115"/>
                </a:cubicBezTo>
                <a:cubicBezTo>
                  <a:pt x="761" y="115"/>
                  <a:pt x="769" y="124"/>
                  <a:pt x="769" y="134"/>
                </a:cubicBezTo>
                <a:cubicBezTo>
                  <a:pt x="769" y="172"/>
                  <a:pt x="769" y="172"/>
                  <a:pt x="769" y="172"/>
                </a:cubicBezTo>
                <a:cubicBezTo>
                  <a:pt x="769" y="183"/>
                  <a:pt x="761" y="191"/>
                  <a:pt x="750" y="191"/>
                </a:cubicBezTo>
                <a:cubicBezTo>
                  <a:pt x="598" y="191"/>
                  <a:pt x="598" y="191"/>
                  <a:pt x="598" y="191"/>
                </a:cubicBezTo>
                <a:cubicBezTo>
                  <a:pt x="483" y="191"/>
                  <a:pt x="483" y="191"/>
                  <a:pt x="483" y="191"/>
                </a:cubicBezTo>
                <a:cubicBezTo>
                  <a:pt x="331" y="191"/>
                  <a:pt x="331" y="191"/>
                  <a:pt x="331" y="191"/>
                </a:cubicBezTo>
                <a:cubicBezTo>
                  <a:pt x="320" y="191"/>
                  <a:pt x="312" y="183"/>
                  <a:pt x="312" y="172"/>
                </a:cubicBezTo>
                <a:close/>
                <a:moveTo>
                  <a:pt x="862" y="977"/>
                </a:moveTo>
                <a:cubicBezTo>
                  <a:pt x="822" y="977"/>
                  <a:pt x="788" y="944"/>
                  <a:pt x="788" y="904"/>
                </a:cubicBezTo>
                <a:cubicBezTo>
                  <a:pt x="788" y="863"/>
                  <a:pt x="822" y="830"/>
                  <a:pt x="862" y="830"/>
                </a:cubicBezTo>
                <a:cubicBezTo>
                  <a:pt x="903" y="830"/>
                  <a:pt x="936" y="863"/>
                  <a:pt x="936" y="904"/>
                </a:cubicBezTo>
                <a:cubicBezTo>
                  <a:pt x="936" y="944"/>
                  <a:pt x="903" y="977"/>
                  <a:pt x="862" y="977"/>
                </a:cubicBezTo>
                <a:close/>
                <a:moveTo>
                  <a:pt x="219" y="830"/>
                </a:moveTo>
                <a:cubicBezTo>
                  <a:pt x="260" y="830"/>
                  <a:pt x="293" y="863"/>
                  <a:pt x="293" y="904"/>
                </a:cubicBezTo>
                <a:cubicBezTo>
                  <a:pt x="293" y="944"/>
                  <a:pt x="260" y="977"/>
                  <a:pt x="219" y="977"/>
                </a:cubicBezTo>
                <a:cubicBezTo>
                  <a:pt x="178" y="977"/>
                  <a:pt x="145" y="944"/>
                  <a:pt x="145" y="904"/>
                </a:cubicBezTo>
                <a:cubicBezTo>
                  <a:pt x="145" y="863"/>
                  <a:pt x="178" y="830"/>
                  <a:pt x="219" y="830"/>
                </a:cubicBezTo>
                <a:close/>
                <a:moveTo>
                  <a:pt x="415" y="1023"/>
                </a:moveTo>
                <a:cubicBezTo>
                  <a:pt x="415" y="966"/>
                  <a:pt x="415" y="966"/>
                  <a:pt x="415" y="966"/>
                </a:cubicBezTo>
                <a:cubicBezTo>
                  <a:pt x="415" y="953"/>
                  <a:pt x="425" y="943"/>
                  <a:pt x="438" y="943"/>
                </a:cubicBezTo>
                <a:cubicBezTo>
                  <a:pt x="644" y="943"/>
                  <a:pt x="644" y="943"/>
                  <a:pt x="644" y="943"/>
                </a:cubicBezTo>
                <a:cubicBezTo>
                  <a:pt x="656" y="943"/>
                  <a:pt x="666" y="953"/>
                  <a:pt x="666" y="966"/>
                </a:cubicBezTo>
                <a:cubicBezTo>
                  <a:pt x="666" y="1023"/>
                  <a:pt x="666" y="1023"/>
                  <a:pt x="666" y="1023"/>
                </a:cubicBezTo>
                <a:cubicBezTo>
                  <a:pt x="666" y="1036"/>
                  <a:pt x="656" y="1046"/>
                  <a:pt x="644" y="1046"/>
                </a:cubicBezTo>
                <a:cubicBezTo>
                  <a:pt x="438" y="1046"/>
                  <a:pt x="438" y="1046"/>
                  <a:pt x="438" y="1046"/>
                </a:cubicBezTo>
                <a:cubicBezTo>
                  <a:pt x="425" y="1046"/>
                  <a:pt x="415" y="1036"/>
                  <a:pt x="415" y="1023"/>
                </a:cubicBezTo>
                <a:close/>
                <a:moveTo>
                  <a:pt x="758" y="1096"/>
                </a:moveTo>
                <a:cubicBezTo>
                  <a:pt x="773" y="1110"/>
                  <a:pt x="773" y="1110"/>
                  <a:pt x="773" y="1110"/>
                </a:cubicBezTo>
                <a:cubicBezTo>
                  <a:pt x="309" y="1110"/>
                  <a:pt x="309" y="1110"/>
                  <a:pt x="309" y="1110"/>
                </a:cubicBezTo>
                <a:cubicBezTo>
                  <a:pt x="323" y="1096"/>
                  <a:pt x="323" y="1096"/>
                  <a:pt x="323" y="1096"/>
                </a:cubicBezTo>
                <a:lnTo>
                  <a:pt x="758" y="1096"/>
                </a:lnTo>
                <a:close/>
                <a:moveTo>
                  <a:pt x="213" y="1202"/>
                </a:moveTo>
                <a:cubicBezTo>
                  <a:pt x="279" y="1138"/>
                  <a:pt x="279" y="1138"/>
                  <a:pt x="279" y="1138"/>
                </a:cubicBezTo>
                <a:cubicBezTo>
                  <a:pt x="802" y="1138"/>
                  <a:pt x="802" y="1138"/>
                  <a:pt x="802" y="1138"/>
                </a:cubicBezTo>
                <a:cubicBezTo>
                  <a:pt x="868" y="1202"/>
                  <a:pt x="868" y="1202"/>
                  <a:pt x="868" y="1202"/>
                </a:cubicBezTo>
                <a:lnTo>
                  <a:pt x="213" y="120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0" name="Rectangle 729"/>
          <p:cNvSpPr/>
          <p:nvPr/>
        </p:nvSpPr>
        <p:spPr bwMode="auto">
          <a:xfrm>
            <a:off x="852736" y="1829028"/>
            <a:ext cx="10747541" cy="791861"/>
          </a:xfrm>
          <a:prstGeom prst="rect">
            <a:avLst/>
          </a:prstGeom>
          <a:solidFill>
            <a:srgbClr val="003C6C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Application Programming Models </a:t>
            </a:r>
          </a:p>
        </p:txBody>
      </p:sp>
      <p:sp>
        <p:nvSpPr>
          <p:cNvPr id="731" name="Freeform 5"/>
          <p:cNvSpPr>
            <a:spLocks noEditPoints="1"/>
          </p:cNvSpPr>
          <p:nvPr/>
        </p:nvSpPr>
        <p:spPr bwMode="black">
          <a:xfrm>
            <a:off x="6049372" y="1899301"/>
            <a:ext cx="368501" cy="314952"/>
          </a:xfrm>
          <a:custGeom>
            <a:avLst/>
            <a:gdLst>
              <a:gd name="T0" fmla="*/ 22 w 277"/>
              <a:gd name="T1" fmla="*/ 1 h 215"/>
              <a:gd name="T2" fmla="*/ 22 w 277"/>
              <a:gd name="T3" fmla="*/ 10 h 215"/>
              <a:gd name="T4" fmla="*/ 22 w 277"/>
              <a:gd name="T5" fmla="*/ 10 h 215"/>
              <a:gd name="T6" fmla="*/ 66 w 277"/>
              <a:gd name="T7" fmla="*/ 15 h 215"/>
              <a:gd name="T8" fmla="*/ 54 w 277"/>
              <a:gd name="T9" fmla="*/ 20 h 215"/>
              <a:gd name="T10" fmla="*/ 79 w 277"/>
              <a:gd name="T11" fmla="*/ 0 h 215"/>
              <a:gd name="T12" fmla="*/ 118 w 277"/>
              <a:gd name="T13" fmla="*/ 1 h 215"/>
              <a:gd name="T14" fmla="*/ 118 w 277"/>
              <a:gd name="T15" fmla="*/ 10 h 215"/>
              <a:gd name="T16" fmla="*/ 118 w 277"/>
              <a:gd name="T17" fmla="*/ 10 h 215"/>
              <a:gd name="T18" fmla="*/ 163 w 277"/>
              <a:gd name="T19" fmla="*/ 15 h 215"/>
              <a:gd name="T20" fmla="*/ 150 w 277"/>
              <a:gd name="T21" fmla="*/ 20 h 215"/>
              <a:gd name="T22" fmla="*/ 176 w 277"/>
              <a:gd name="T23" fmla="*/ 0 h 215"/>
              <a:gd name="T24" fmla="*/ 215 w 277"/>
              <a:gd name="T25" fmla="*/ 1 h 215"/>
              <a:gd name="T26" fmla="*/ 214 w 277"/>
              <a:gd name="T27" fmla="*/ 10 h 215"/>
              <a:gd name="T28" fmla="*/ 214 w 277"/>
              <a:gd name="T29" fmla="*/ 10 h 215"/>
              <a:gd name="T30" fmla="*/ 259 w 277"/>
              <a:gd name="T31" fmla="*/ 15 h 215"/>
              <a:gd name="T32" fmla="*/ 247 w 277"/>
              <a:gd name="T33" fmla="*/ 20 h 215"/>
              <a:gd name="T34" fmla="*/ 272 w 277"/>
              <a:gd name="T35" fmla="*/ 0 h 215"/>
              <a:gd name="T36" fmla="*/ 12 w 277"/>
              <a:gd name="T37" fmla="*/ 92 h 215"/>
              <a:gd name="T38" fmla="*/ 0 w 277"/>
              <a:gd name="T39" fmla="*/ 97 h 215"/>
              <a:gd name="T40" fmla="*/ 25 w 277"/>
              <a:gd name="T41" fmla="*/ 77 h 215"/>
              <a:gd name="T42" fmla="*/ 64 w 277"/>
              <a:gd name="T43" fmla="*/ 77 h 215"/>
              <a:gd name="T44" fmla="*/ 64 w 277"/>
              <a:gd name="T45" fmla="*/ 87 h 215"/>
              <a:gd name="T46" fmla="*/ 64 w 277"/>
              <a:gd name="T47" fmla="*/ 87 h 215"/>
              <a:gd name="T48" fmla="*/ 109 w 277"/>
              <a:gd name="T49" fmla="*/ 92 h 215"/>
              <a:gd name="T50" fmla="*/ 96 w 277"/>
              <a:gd name="T51" fmla="*/ 97 h 215"/>
              <a:gd name="T52" fmla="*/ 122 w 277"/>
              <a:gd name="T53" fmla="*/ 77 h 215"/>
              <a:gd name="T54" fmla="*/ 161 w 277"/>
              <a:gd name="T55" fmla="*/ 77 h 215"/>
              <a:gd name="T56" fmla="*/ 160 w 277"/>
              <a:gd name="T57" fmla="*/ 87 h 215"/>
              <a:gd name="T58" fmla="*/ 160 w 277"/>
              <a:gd name="T59" fmla="*/ 87 h 215"/>
              <a:gd name="T60" fmla="*/ 205 w 277"/>
              <a:gd name="T61" fmla="*/ 92 h 215"/>
              <a:gd name="T62" fmla="*/ 192 w 277"/>
              <a:gd name="T63" fmla="*/ 97 h 215"/>
              <a:gd name="T64" fmla="*/ 218 w 277"/>
              <a:gd name="T65" fmla="*/ 77 h 215"/>
              <a:gd name="T66" fmla="*/ 257 w 277"/>
              <a:gd name="T67" fmla="*/ 77 h 215"/>
              <a:gd name="T68" fmla="*/ 256 w 277"/>
              <a:gd name="T69" fmla="*/ 87 h 215"/>
              <a:gd name="T70" fmla="*/ 256 w 277"/>
              <a:gd name="T71" fmla="*/ 87 h 215"/>
              <a:gd name="T72" fmla="*/ 22 w 277"/>
              <a:gd name="T73" fmla="*/ 154 h 215"/>
              <a:gd name="T74" fmla="*/ 22 w 277"/>
              <a:gd name="T75" fmla="*/ 164 h 215"/>
              <a:gd name="T76" fmla="*/ 22 w 277"/>
              <a:gd name="T77" fmla="*/ 164 h 215"/>
              <a:gd name="T78" fmla="*/ 66 w 277"/>
              <a:gd name="T79" fmla="*/ 168 h 215"/>
              <a:gd name="T80" fmla="*/ 54 w 277"/>
              <a:gd name="T81" fmla="*/ 173 h 215"/>
              <a:gd name="T82" fmla="*/ 79 w 277"/>
              <a:gd name="T83" fmla="*/ 154 h 215"/>
              <a:gd name="T84" fmla="*/ 118 w 277"/>
              <a:gd name="T85" fmla="*/ 154 h 215"/>
              <a:gd name="T86" fmla="*/ 118 w 277"/>
              <a:gd name="T87" fmla="*/ 164 h 215"/>
              <a:gd name="T88" fmla="*/ 118 w 277"/>
              <a:gd name="T89" fmla="*/ 164 h 215"/>
              <a:gd name="T90" fmla="*/ 163 w 277"/>
              <a:gd name="T91" fmla="*/ 168 h 215"/>
              <a:gd name="T92" fmla="*/ 150 w 277"/>
              <a:gd name="T93" fmla="*/ 173 h 215"/>
              <a:gd name="T94" fmla="*/ 176 w 277"/>
              <a:gd name="T95" fmla="*/ 154 h 215"/>
              <a:gd name="T96" fmla="*/ 215 w 277"/>
              <a:gd name="T97" fmla="*/ 154 h 215"/>
              <a:gd name="T98" fmla="*/ 214 w 277"/>
              <a:gd name="T99" fmla="*/ 164 h 215"/>
              <a:gd name="T100" fmla="*/ 214 w 277"/>
              <a:gd name="T101" fmla="*/ 164 h 215"/>
              <a:gd name="T102" fmla="*/ 259 w 277"/>
              <a:gd name="T103" fmla="*/ 168 h 215"/>
              <a:gd name="T104" fmla="*/ 247 w 277"/>
              <a:gd name="T105" fmla="*/ 173 h 215"/>
              <a:gd name="T106" fmla="*/ 272 w 277"/>
              <a:gd name="T107" fmla="*/ 154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7" h="215">
                <a:moveTo>
                  <a:pt x="21" y="61"/>
                </a:moveTo>
                <a:cubicBezTo>
                  <a:pt x="7" y="61"/>
                  <a:pt x="0" y="51"/>
                  <a:pt x="0" y="32"/>
                </a:cubicBezTo>
                <a:cubicBezTo>
                  <a:pt x="0" y="22"/>
                  <a:pt x="2" y="14"/>
                  <a:pt x="6" y="9"/>
                </a:cubicBezTo>
                <a:cubicBezTo>
                  <a:pt x="9" y="3"/>
                  <a:pt x="15" y="1"/>
                  <a:pt x="22" y="1"/>
                </a:cubicBezTo>
                <a:cubicBezTo>
                  <a:pt x="36" y="1"/>
                  <a:pt x="43" y="11"/>
                  <a:pt x="43" y="30"/>
                </a:cubicBezTo>
                <a:cubicBezTo>
                  <a:pt x="43" y="40"/>
                  <a:pt x="41" y="48"/>
                  <a:pt x="37" y="53"/>
                </a:cubicBezTo>
                <a:cubicBezTo>
                  <a:pt x="33" y="59"/>
                  <a:pt x="28" y="61"/>
                  <a:pt x="21" y="61"/>
                </a:cubicBezTo>
                <a:close/>
                <a:moveTo>
                  <a:pt x="22" y="10"/>
                </a:moveTo>
                <a:cubicBezTo>
                  <a:pt x="16" y="10"/>
                  <a:pt x="13" y="17"/>
                  <a:pt x="13" y="32"/>
                </a:cubicBezTo>
                <a:cubicBezTo>
                  <a:pt x="13" y="45"/>
                  <a:pt x="16" y="51"/>
                  <a:pt x="21" y="51"/>
                </a:cubicBezTo>
                <a:cubicBezTo>
                  <a:pt x="27" y="51"/>
                  <a:pt x="29" y="45"/>
                  <a:pt x="29" y="31"/>
                </a:cubicBezTo>
                <a:cubicBezTo>
                  <a:pt x="29" y="17"/>
                  <a:pt x="27" y="10"/>
                  <a:pt x="22" y="10"/>
                </a:cubicBezTo>
                <a:close/>
                <a:moveTo>
                  <a:pt x="79" y="0"/>
                </a:moveTo>
                <a:cubicBezTo>
                  <a:pt x="79" y="60"/>
                  <a:pt x="79" y="60"/>
                  <a:pt x="79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5" y="16"/>
                  <a:pt x="64" y="17"/>
                </a:cubicBezTo>
                <a:cubicBezTo>
                  <a:pt x="63" y="17"/>
                  <a:pt x="62" y="18"/>
                  <a:pt x="61" y="18"/>
                </a:cubicBezTo>
                <a:cubicBezTo>
                  <a:pt x="60" y="19"/>
                  <a:pt x="59" y="19"/>
                  <a:pt x="57" y="19"/>
                </a:cubicBezTo>
                <a:cubicBezTo>
                  <a:pt x="56" y="20"/>
                  <a:pt x="55" y="20"/>
                  <a:pt x="54" y="20"/>
                </a:cubicBezTo>
                <a:cubicBezTo>
                  <a:pt x="54" y="9"/>
                  <a:pt x="54" y="9"/>
                  <a:pt x="54" y="9"/>
                </a:cubicBezTo>
                <a:cubicBezTo>
                  <a:pt x="57" y="8"/>
                  <a:pt x="61" y="7"/>
                  <a:pt x="64" y="5"/>
                </a:cubicBezTo>
                <a:cubicBezTo>
                  <a:pt x="66" y="4"/>
                  <a:pt x="69" y="2"/>
                  <a:pt x="72" y="0"/>
                </a:cubicBezTo>
                <a:lnTo>
                  <a:pt x="79" y="0"/>
                </a:lnTo>
                <a:close/>
                <a:moveTo>
                  <a:pt x="117" y="61"/>
                </a:moveTo>
                <a:cubicBezTo>
                  <a:pt x="103" y="61"/>
                  <a:pt x="96" y="51"/>
                  <a:pt x="96" y="32"/>
                </a:cubicBezTo>
                <a:cubicBezTo>
                  <a:pt x="96" y="22"/>
                  <a:pt x="98" y="14"/>
                  <a:pt x="102" y="9"/>
                </a:cubicBezTo>
                <a:cubicBezTo>
                  <a:pt x="106" y="3"/>
                  <a:pt x="111" y="1"/>
                  <a:pt x="118" y="1"/>
                </a:cubicBezTo>
                <a:cubicBezTo>
                  <a:pt x="132" y="1"/>
                  <a:pt x="139" y="11"/>
                  <a:pt x="139" y="30"/>
                </a:cubicBezTo>
                <a:cubicBezTo>
                  <a:pt x="139" y="40"/>
                  <a:pt x="137" y="48"/>
                  <a:pt x="133" y="53"/>
                </a:cubicBezTo>
                <a:cubicBezTo>
                  <a:pt x="130" y="59"/>
                  <a:pt x="124" y="61"/>
                  <a:pt x="117" y="61"/>
                </a:cubicBezTo>
                <a:close/>
                <a:moveTo>
                  <a:pt x="118" y="10"/>
                </a:moveTo>
                <a:cubicBezTo>
                  <a:pt x="112" y="10"/>
                  <a:pt x="109" y="17"/>
                  <a:pt x="109" y="32"/>
                </a:cubicBezTo>
                <a:cubicBezTo>
                  <a:pt x="109" y="45"/>
                  <a:pt x="112" y="51"/>
                  <a:pt x="118" y="51"/>
                </a:cubicBezTo>
                <a:cubicBezTo>
                  <a:pt x="123" y="51"/>
                  <a:pt x="126" y="45"/>
                  <a:pt x="126" y="31"/>
                </a:cubicBezTo>
                <a:cubicBezTo>
                  <a:pt x="126" y="17"/>
                  <a:pt x="123" y="10"/>
                  <a:pt x="118" y="10"/>
                </a:cubicBezTo>
                <a:close/>
                <a:moveTo>
                  <a:pt x="176" y="0"/>
                </a:moveTo>
                <a:cubicBezTo>
                  <a:pt x="176" y="60"/>
                  <a:pt x="176" y="60"/>
                  <a:pt x="176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3" y="15"/>
                  <a:pt x="163" y="15"/>
                  <a:pt x="163" y="15"/>
                </a:cubicBezTo>
                <a:cubicBezTo>
                  <a:pt x="162" y="15"/>
                  <a:pt x="161" y="16"/>
                  <a:pt x="160" y="17"/>
                </a:cubicBezTo>
                <a:cubicBezTo>
                  <a:pt x="159" y="17"/>
                  <a:pt x="158" y="18"/>
                  <a:pt x="157" y="18"/>
                </a:cubicBezTo>
                <a:cubicBezTo>
                  <a:pt x="156" y="19"/>
                  <a:pt x="155" y="19"/>
                  <a:pt x="154" y="19"/>
                </a:cubicBezTo>
                <a:cubicBezTo>
                  <a:pt x="153" y="20"/>
                  <a:pt x="151" y="20"/>
                  <a:pt x="150" y="20"/>
                </a:cubicBezTo>
                <a:cubicBezTo>
                  <a:pt x="150" y="9"/>
                  <a:pt x="150" y="9"/>
                  <a:pt x="150" y="9"/>
                </a:cubicBezTo>
                <a:cubicBezTo>
                  <a:pt x="154" y="8"/>
                  <a:pt x="157" y="7"/>
                  <a:pt x="160" y="5"/>
                </a:cubicBezTo>
                <a:cubicBezTo>
                  <a:pt x="163" y="4"/>
                  <a:pt x="165" y="2"/>
                  <a:pt x="168" y="0"/>
                </a:cubicBezTo>
                <a:lnTo>
                  <a:pt x="176" y="0"/>
                </a:lnTo>
                <a:close/>
                <a:moveTo>
                  <a:pt x="214" y="61"/>
                </a:moveTo>
                <a:cubicBezTo>
                  <a:pt x="200" y="61"/>
                  <a:pt x="193" y="51"/>
                  <a:pt x="193" y="32"/>
                </a:cubicBezTo>
                <a:cubicBezTo>
                  <a:pt x="193" y="22"/>
                  <a:pt x="195" y="14"/>
                  <a:pt x="198" y="9"/>
                </a:cubicBezTo>
                <a:cubicBezTo>
                  <a:pt x="202" y="3"/>
                  <a:pt x="208" y="1"/>
                  <a:pt x="215" y="1"/>
                </a:cubicBezTo>
                <a:cubicBezTo>
                  <a:pt x="228" y="1"/>
                  <a:pt x="235" y="11"/>
                  <a:pt x="235" y="30"/>
                </a:cubicBezTo>
                <a:cubicBezTo>
                  <a:pt x="235" y="40"/>
                  <a:pt x="233" y="48"/>
                  <a:pt x="230" y="53"/>
                </a:cubicBezTo>
                <a:cubicBezTo>
                  <a:pt x="226" y="59"/>
                  <a:pt x="221" y="61"/>
                  <a:pt x="214" y="61"/>
                </a:cubicBezTo>
                <a:close/>
                <a:moveTo>
                  <a:pt x="214" y="10"/>
                </a:moveTo>
                <a:cubicBezTo>
                  <a:pt x="209" y="10"/>
                  <a:pt x="206" y="17"/>
                  <a:pt x="206" y="32"/>
                </a:cubicBezTo>
                <a:cubicBezTo>
                  <a:pt x="206" y="45"/>
                  <a:pt x="209" y="51"/>
                  <a:pt x="214" y="51"/>
                </a:cubicBezTo>
                <a:cubicBezTo>
                  <a:pt x="219" y="51"/>
                  <a:pt x="222" y="45"/>
                  <a:pt x="222" y="31"/>
                </a:cubicBezTo>
                <a:cubicBezTo>
                  <a:pt x="222" y="17"/>
                  <a:pt x="219" y="10"/>
                  <a:pt x="214" y="10"/>
                </a:cubicBezTo>
                <a:close/>
                <a:moveTo>
                  <a:pt x="272" y="0"/>
                </a:moveTo>
                <a:cubicBezTo>
                  <a:pt x="272" y="60"/>
                  <a:pt x="272" y="60"/>
                  <a:pt x="272" y="60"/>
                </a:cubicBezTo>
                <a:cubicBezTo>
                  <a:pt x="259" y="60"/>
                  <a:pt x="259" y="60"/>
                  <a:pt x="259" y="60"/>
                </a:cubicBezTo>
                <a:cubicBezTo>
                  <a:pt x="259" y="15"/>
                  <a:pt x="259" y="15"/>
                  <a:pt x="259" y="15"/>
                </a:cubicBezTo>
                <a:cubicBezTo>
                  <a:pt x="258" y="15"/>
                  <a:pt x="258" y="16"/>
                  <a:pt x="257" y="17"/>
                </a:cubicBezTo>
                <a:cubicBezTo>
                  <a:pt x="256" y="17"/>
                  <a:pt x="255" y="18"/>
                  <a:pt x="254" y="18"/>
                </a:cubicBezTo>
                <a:cubicBezTo>
                  <a:pt x="252" y="19"/>
                  <a:pt x="251" y="19"/>
                  <a:pt x="250" y="19"/>
                </a:cubicBezTo>
                <a:cubicBezTo>
                  <a:pt x="249" y="20"/>
                  <a:pt x="248" y="20"/>
                  <a:pt x="247" y="20"/>
                </a:cubicBezTo>
                <a:cubicBezTo>
                  <a:pt x="247" y="9"/>
                  <a:pt x="247" y="9"/>
                  <a:pt x="247" y="9"/>
                </a:cubicBezTo>
                <a:cubicBezTo>
                  <a:pt x="250" y="8"/>
                  <a:pt x="253" y="7"/>
                  <a:pt x="256" y="5"/>
                </a:cubicBezTo>
                <a:cubicBezTo>
                  <a:pt x="259" y="4"/>
                  <a:pt x="262" y="2"/>
                  <a:pt x="264" y="0"/>
                </a:cubicBezTo>
                <a:lnTo>
                  <a:pt x="272" y="0"/>
                </a:lnTo>
                <a:close/>
                <a:moveTo>
                  <a:pt x="25" y="77"/>
                </a:moveTo>
                <a:cubicBezTo>
                  <a:pt x="25" y="137"/>
                  <a:pt x="25" y="137"/>
                  <a:pt x="25" y="137"/>
                </a:cubicBezTo>
                <a:cubicBezTo>
                  <a:pt x="12" y="137"/>
                  <a:pt x="12" y="137"/>
                  <a:pt x="12" y="137"/>
                </a:cubicBezTo>
                <a:cubicBezTo>
                  <a:pt x="12" y="92"/>
                  <a:pt x="12" y="92"/>
                  <a:pt x="12" y="92"/>
                </a:cubicBezTo>
                <a:cubicBezTo>
                  <a:pt x="12" y="92"/>
                  <a:pt x="11" y="93"/>
                  <a:pt x="10" y="93"/>
                </a:cubicBezTo>
                <a:cubicBezTo>
                  <a:pt x="9" y="94"/>
                  <a:pt x="8" y="94"/>
                  <a:pt x="7" y="95"/>
                </a:cubicBezTo>
                <a:cubicBezTo>
                  <a:pt x="6" y="95"/>
                  <a:pt x="5" y="96"/>
                  <a:pt x="3" y="96"/>
                </a:cubicBezTo>
                <a:cubicBezTo>
                  <a:pt x="2" y="96"/>
                  <a:pt x="1" y="97"/>
                  <a:pt x="0" y="97"/>
                </a:cubicBezTo>
                <a:cubicBezTo>
                  <a:pt x="0" y="86"/>
                  <a:pt x="0" y="86"/>
                  <a:pt x="0" y="86"/>
                </a:cubicBezTo>
                <a:cubicBezTo>
                  <a:pt x="3" y="85"/>
                  <a:pt x="6" y="84"/>
                  <a:pt x="9" y="82"/>
                </a:cubicBezTo>
                <a:cubicBezTo>
                  <a:pt x="12" y="81"/>
                  <a:pt x="15" y="79"/>
                  <a:pt x="17" y="77"/>
                </a:cubicBezTo>
                <a:lnTo>
                  <a:pt x="25" y="77"/>
                </a:lnTo>
                <a:close/>
                <a:moveTo>
                  <a:pt x="63" y="138"/>
                </a:moveTo>
                <a:cubicBezTo>
                  <a:pt x="49" y="138"/>
                  <a:pt x="42" y="128"/>
                  <a:pt x="42" y="109"/>
                </a:cubicBezTo>
                <a:cubicBezTo>
                  <a:pt x="42" y="98"/>
                  <a:pt x="44" y="91"/>
                  <a:pt x="48" y="85"/>
                </a:cubicBezTo>
                <a:cubicBezTo>
                  <a:pt x="52" y="80"/>
                  <a:pt x="57" y="77"/>
                  <a:pt x="64" y="77"/>
                </a:cubicBezTo>
                <a:cubicBezTo>
                  <a:pt x="78" y="77"/>
                  <a:pt x="85" y="87"/>
                  <a:pt x="85" y="107"/>
                </a:cubicBezTo>
                <a:cubicBezTo>
                  <a:pt x="85" y="117"/>
                  <a:pt x="83" y="125"/>
                  <a:pt x="79" y="130"/>
                </a:cubicBezTo>
                <a:cubicBezTo>
                  <a:pt x="75" y="135"/>
                  <a:pt x="70" y="138"/>
                  <a:pt x="63" y="138"/>
                </a:cubicBezTo>
                <a:close/>
                <a:moveTo>
                  <a:pt x="64" y="87"/>
                </a:moveTo>
                <a:cubicBezTo>
                  <a:pt x="58" y="87"/>
                  <a:pt x="55" y="94"/>
                  <a:pt x="55" y="108"/>
                </a:cubicBezTo>
                <a:cubicBezTo>
                  <a:pt x="55" y="121"/>
                  <a:pt x="58" y="128"/>
                  <a:pt x="64" y="128"/>
                </a:cubicBezTo>
                <a:cubicBezTo>
                  <a:pt x="69" y="128"/>
                  <a:pt x="72" y="121"/>
                  <a:pt x="72" y="108"/>
                </a:cubicBezTo>
                <a:cubicBezTo>
                  <a:pt x="72" y="94"/>
                  <a:pt x="69" y="87"/>
                  <a:pt x="64" y="87"/>
                </a:cubicBezTo>
                <a:close/>
                <a:moveTo>
                  <a:pt x="122" y="77"/>
                </a:moveTo>
                <a:cubicBezTo>
                  <a:pt x="122" y="137"/>
                  <a:pt x="122" y="137"/>
                  <a:pt x="122" y="137"/>
                </a:cubicBezTo>
                <a:cubicBezTo>
                  <a:pt x="109" y="137"/>
                  <a:pt x="109" y="137"/>
                  <a:pt x="109" y="137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8" y="92"/>
                  <a:pt x="107" y="93"/>
                  <a:pt x="106" y="93"/>
                </a:cubicBezTo>
                <a:cubicBezTo>
                  <a:pt x="105" y="94"/>
                  <a:pt x="104" y="94"/>
                  <a:pt x="103" y="95"/>
                </a:cubicBezTo>
                <a:cubicBezTo>
                  <a:pt x="102" y="95"/>
                  <a:pt x="101" y="96"/>
                  <a:pt x="100" y="96"/>
                </a:cubicBezTo>
                <a:cubicBezTo>
                  <a:pt x="98" y="96"/>
                  <a:pt x="97" y="97"/>
                  <a:pt x="96" y="97"/>
                </a:cubicBezTo>
                <a:cubicBezTo>
                  <a:pt x="96" y="86"/>
                  <a:pt x="96" y="86"/>
                  <a:pt x="96" y="86"/>
                </a:cubicBezTo>
                <a:cubicBezTo>
                  <a:pt x="100" y="85"/>
                  <a:pt x="103" y="84"/>
                  <a:pt x="106" y="82"/>
                </a:cubicBezTo>
                <a:cubicBezTo>
                  <a:pt x="109" y="81"/>
                  <a:pt x="111" y="79"/>
                  <a:pt x="114" y="77"/>
                </a:cubicBezTo>
                <a:lnTo>
                  <a:pt x="122" y="77"/>
                </a:lnTo>
                <a:close/>
                <a:moveTo>
                  <a:pt x="159" y="138"/>
                </a:moveTo>
                <a:cubicBezTo>
                  <a:pt x="145" y="138"/>
                  <a:pt x="138" y="128"/>
                  <a:pt x="138" y="109"/>
                </a:cubicBezTo>
                <a:cubicBezTo>
                  <a:pt x="138" y="98"/>
                  <a:pt x="140" y="91"/>
                  <a:pt x="144" y="85"/>
                </a:cubicBezTo>
                <a:cubicBezTo>
                  <a:pt x="148" y="80"/>
                  <a:pt x="153" y="77"/>
                  <a:pt x="161" y="77"/>
                </a:cubicBezTo>
                <a:cubicBezTo>
                  <a:pt x="174" y="77"/>
                  <a:pt x="181" y="87"/>
                  <a:pt x="181" y="107"/>
                </a:cubicBezTo>
                <a:cubicBezTo>
                  <a:pt x="181" y="117"/>
                  <a:pt x="179" y="125"/>
                  <a:pt x="175" y="130"/>
                </a:cubicBezTo>
                <a:cubicBezTo>
                  <a:pt x="172" y="135"/>
                  <a:pt x="166" y="138"/>
                  <a:pt x="159" y="138"/>
                </a:cubicBezTo>
                <a:close/>
                <a:moveTo>
                  <a:pt x="160" y="87"/>
                </a:moveTo>
                <a:cubicBezTo>
                  <a:pt x="154" y="87"/>
                  <a:pt x="152" y="94"/>
                  <a:pt x="152" y="108"/>
                </a:cubicBezTo>
                <a:cubicBezTo>
                  <a:pt x="152" y="121"/>
                  <a:pt x="154" y="128"/>
                  <a:pt x="160" y="128"/>
                </a:cubicBezTo>
                <a:cubicBezTo>
                  <a:pt x="165" y="128"/>
                  <a:pt x="168" y="121"/>
                  <a:pt x="168" y="108"/>
                </a:cubicBezTo>
                <a:cubicBezTo>
                  <a:pt x="168" y="94"/>
                  <a:pt x="165" y="87"/>
                  <a:pt x="160" y="87"/>
                </a:cubicBezTo>
                <a:close/>
                <a:moveTo>
                  <a:pt x="218" y="77"/>
                </a:moveTo>
                <a:cubicBezTo>
                  <a:pt x="218" y="137"/>
                  <a:pt x="218" y="137"/>
                  <a:pt x="218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92"/>
                  <a:pt x="205" y="92"/>
                  <a:pt x="205" y="92"/>
                </a:cubicBezTo>
                <a:cubicBezTo>
                  <a:pt x="204" y="92"/>
                  <a:pt x="203" y="93"/>
                  <a:pt x="202" y="93"/>
                </a:cubicBezTo>
                <a:cubicBezTo>
                  <a:pt x="201" y="94"/>
                  <a:pt x="200" y="94"/>
                  <a:pt x="199" y="95"/>
                </a:cubicBezTo>
                <a:cubicBezTo>
                  <a:pt x="198" y="95"/>
                  <a:pt x="197" y="96"/>
                  <a:pt x="196" y="96"/>
                </a:cubicBezTo>
                <a:cubicBezTo>
                  <a:pt x="195" y="96"/>
                  <a:pt x="194" y="97"/>
                  <a:pt x="192" y="97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6" y="85"/>
                  <a:pt x="199" y="84"/>
                  <a:pt x="202" y="82"/>
                </a:cubicBezTo>
                <a:cubicBezTo>
                  <a:pt x="205" y="81"/>
                  <a:pt x="208" y="79"/>
                  <a:pt x="210" y="77"/>
                </a:cubicBezTo>
                <a:lnTo>
                  <a:pt x="218" y="77"/>
                </a:lnTo>
                <a:close/>
                <a:moveTo>
                  <a:pt x="256" y="138"/>
                </a:moveTo>
                <a:cubicBezTo>
                  <a:pt x="242" y="138"/>
                  <a:pt x="235" y="128"/>
                  <a:pt x="235" y="109"/>
                </a:cubicBezTo>
                <a:cubicBezTo>
                  <a:pt x="235" y="98"/>
                  <a:pt x="237" y="91"/>
                  <a:pt x="240" y="85"/>
                </a:cubicBezTo>
                <a:cubicBezTo>
                  <a:pt x="244" y="80"/>
                  <a:pt x="250" y="77"/>
                  <a:pt x="257" y="77"/>
                </a:cubicBezTo>
                <a:cubicBezTo>
                  <a:pt x="270" y="77"/>
                  <a:pt x="277" y="87"/>
                  <a:pt x="277" y="107"/>
                </a:cubicBezTo>
                <a:cubicBezTo>
                  <a:pt x="277" y="117"/>
                  <a:pt x="275" y="125"/>
                  <a:pt x="272" y="130"/>
                </a:cubicBezTo>
                <a:cubicBezTo>
                  <a:pt x="268" y="135"/>
                  <a:pt x="263" y="138"/>
                  <a:pt x="256" y="138"/>
                </a:cubicBezTo>
                <a:close/>
                <a:moveTo>
                  <a:pt x="256" y="87"/>
                </a:moveTo>
                <a:cubicBezTo>
                  <a:pt x="251" y="87"/>
                  <a:pt x="248" y="94"/>
                  <a:pt x="248" y="108"/>
                </a:cubicBezTo>
                <a:cubicBezTo>
                  <a:pt x="248" y="121"/>
                  <a:pt x="251" y="128"/>
                  <a:pt x="256" y="128"/>
                </a:cubicBezTo>
                <a:cubicBezTo>
                  <a:pt x="261" y="128"/>
                  <a:pt x="264" y="121"/>
                  <a:pt x="264" y="108"/>
                </a:cubicBezTo>
                <a:cubicBezTo>
                  <a:pt x="264" y="94"/>
                  <a:pt x="262" y="87"/>
                  <a:pt x="256" y="87"/>
                </a:cubicBezTo>
                <a:close/>
                <a:moveTo>
                  <a:pt x="21" y="215"/>
                </a:moveTo>
                <a:cubicBezTo>
                  <a:pt x="7" y="215"/>
                  <a:pt x="0" y="205"/>
                  <a:pt x="0" y="185"/>
                </a:cubicBezTo>
                <a:cubicBezTo>
                  <a:pt x="0" y="175"/>
                  <a:pt x="2" y="167"/>
                  <a:pt x="6" y="162"/>
                </a:cubicBezTo>
                <a:cubicBezTo>
                  <a:pt x="9" y="157"/>
                  <a:pt x="15" y="154"/>
                  <a:pt x="22" y="154"/>
                </a:cubicBezTo>
                <a:cubicBezTo>
                  <a:pt x="36" y="154"/>
                  <a:pt x="43" y="164"/>
                  <a:pt x="43" y="184"/>
                </a:cubicBezTo>
                <a:cubicBezTo>
                  <a:pt x="43" y="194"/>
                  <a:pt x="41" y="201"/>
                  <a:pt x="37" y="207"/>
                </a:cubicBezTo>
                <a:cubicBezTo>
                  <a:pt x="33" y="212"/>
                  <a:pt x="28" y="215"/>
                  <a:pt x="21" y="215"/>
                </a:cubicBezTo>
                <a:close/>
                <a:moveTo>
                  <a:pt x="22" y="164"/>
                </a:moveTo>
                <a:cubicBezTo>
                  <a:pt x="16" y="164"/>
                  <a:pt x="13" y="171"/>
                  <a:pt x="13" y="185"/>
                </a:cubicBezTo>
                <a:cubicBezTo>
                  <a:pt x="13" y="198"/>
                  <a:pt x="16" y="205"/>
                  <a:pt x="21" y="205"/>
                </a:cubicBezTo>
                <a:cubicBezTo>
                  <a:pt x="27" y="205"/>
                  <a:pt x="29" y="198"/>
                  <a:pt x="29" y="184"/>
                </a:cubicBezTo>
                <a:cubicBezTo>
                  <a:pt x="29" y="171"/>
                  <a:pt x="27" y="164"/>
                  <a:pt x="22" y="164"/>
                </a:cubicBezTo>
                <a:close/>
                <a:moveTo>
                  <a:pt x="79" y="154"/>
                </a:moveTo>
                <a:cubicBezTo>
                  <a:pt x="79" y="214"/>
                  <a:pt x="79" y="214"/>
                  <a:pt x="79" y="214"/>
                </a:cubicBezTo>
                <a:cubicBezTo>
                  <a:pt x="66" y="214"/>
                  <a:pt x="66" y="214"/>
                  <a:pt x="66" y="214"/>
                </a:cubicBezTo>
                <a:cubicBezTo>
                  <a:pt x="66" y="168"/>
                  <a:pt x="66" y="168"/>
                  <a:pt x="66" y="168"/>
                </a:cubicBezTo>
                <a:cubicBezTo>
                  <a:pt x="66" y="169"/>
                  <a:pt x="65" y="170"/>
                  <a:pt x="64" y="170"/>
                </a:cubicBezTo>
                <a:cubicBezTo>
                  <a:pt x="63" y="171"/>
                  <a:pt x="62" y="171"/>
                  <a:pt x="61" y="172"/>
                </a:cubicBezTo>
                <a:cubicBezTo>
                  <a:pt x="60" y="172"/>
                  <a:pt x="59" y="172"/>
                  <a:pt x="57" y="173"/>
                </a:cubicBezTo>
                <a:cubicBezTo>
                  <a:pt x="56" y="173"/>
                  <a:pt x="55" y="173"/>
                  <a:pt x="54" y="173"/>
                </a:cubicBezTo>
                <a:cubicBezTo>
                  <a:pt x="54" y="163"/>
                  <a:pt x="54" y="163"/>
                  <a:pt x="54" y="163"/>
                </a:cubicBezTo>
                <a:cubicBezTo>
                  <a:pt x="57" y="162"/>
                  <a:pt x="61" y="160"/>
                  <a:pt x="64" y="159"/>
                </a:cubicBezTo>
                <a:cubicBezTo>
                  <a:pt x="66" y="157"/>
                  <a:pt x="69" y="156"/>
                  <a:pt x="72" y="154"/>
                </a:cubicBezTo>
                <a:lnTo>
                  <a:pt x="79" y="154"/>
                </a:lnTo>
                <a:close/>
                <a:moveTo>
                  <a:pt x="117" y="215"/>
                </a:moveTo>
                <a:cubicBezTo>
                  <a:pt x="103" y="215"/>
                  <a:pt x="96" y="205"/>
                  <a:pt x="96" y="185"/>
                </a:cubicBezTo>
                <a:cubicBezTo>
                  <a:pt x="96" y="175"/>
                  <a:pt x="98" y="167"/>
                  <a:pt x="102" y="162"/>
                </a:cubicBezTo>
                <a:cubicBezTo>
                  <a:pt x="106" y="157"/>
                  <a:pt x="111" y="154"/>
                  <a:pt x="118" y="154"/>
                </a:cubicBezTo>
                <a:cubicBezTo>
                  <a:pt x="132" y="154"/>
                  <a:pt x="139" y="164"/>
                  <a:pt x="139" y="184"/>
                </a:cubicBezTo>
                <a:cubicBezTo>
                  <a:pt x="139" y="194"/>
                  <a:pt x="137" y="201"/>
                  <a:pt x="133" y="207"/>
                </a:cubicBezTo>
                <a:cubicBezTo>
                  <a:pt x="130" y="212"/>
                  <a:pt x="124" y="215"/>
                  <a:pt x="117" y="215"/>
                </a:cubicBezTo>
                <a:close/>
                <a:moveTo>
                  <a:pt x="118" y="164"/>
                </a:moveTo>
                <a:cubicBezTo>
                  <a:pt x="112" y="164"/>
                  <a:pt x="109" y="171"/>
                  <a:pt x="109" y="185"/>
                </a:cubicBezTo>
                <a:cubicBezTo>
                  <a:pt x="109" y="198"/>
                  <a:pt x="112" y="205"/>
                  <a:pt x="118" y="205"/>
                </a:cubicBezTo>
                <a:cubicBezTo>
                  <a:pt x="123" y="205"/>
                  <a:pt x="126" y="198"/>
                  <a:pt x="126" y="184"/>
                </a:cubicBezTo>
                <a:cubicBezTo>
                  <a:pt x="126" y="171"/>
                  <a:pt x="123" y="164"/>
                  <a:pt x="118" y="164"/>
                </a:cubicBezTo>
                <a:close/>
                <a:moveTo>
                  <a:pt x="176" y="154"/>
                </a:moveTo>
                <a:cubicBezTo>
                  <a:pt x="176" y="214"/>
                  <a:pt x="176" y="214"/>
                  <a:pt x="176" y="214"/>
                </a:cubicBezTo>
                <a:cubicBezTo>
                  <a:pt x="163" y="214"/>
                  <a:pt x="163" y="214"/>
                  <a:pt x="163" y="214"/>
                </a:cubicBezTo>
                <a:cubicBezTo>
                  <a:pt x="163" y="168"/>
                  <a:pt x="163" y="168"/>
                  <a:pt x="163" y="168"/>
                </a:cubicBezTo>
                <a:cubicBezTo>
                  <a:pt x="162" y="169"/>
                  <a:pt x="161" y="170"/>
                  <a:pt x="160" y="170"/>
                </a:cubicBezTo>
                <a:cubicBezTo>
                  <a:pt x="159" y="171"/>
                  <a:pt x="158" y="171"/>
                  <a:pt x="157" y="172"/>
                </a:cubicBezTo>
                <a:cubicBezTo>
                  <a:pt x="156" y="172"/>
                  <a:pt x="155" y="172"/>
                  <a:pt x="154" y="173"/>
                </a:cubicBezTo>
                <a:cubicBezTo>
                  <a:pt x="153" y="173"/>
                  <a:pt x="151" y="173"/>
                  <a:pt x="150" y="173"/>
                </a:cubicBezTo>
                <a:cubicBezTo>
                  <a:pt x="150" y="163"/>
                  <a:pt x="150" y="163"/>
                  <a:pt x="150" y="163"/>
                </a:cubicBezTo>
                <a:cubicBezTo>
                  <a:pt x="154" y="162"/>
                  <a:pt x="157" y="160"/>
                  <a:pt x="160" y="159"/>
                </a:cubicBezTo>
                <a:cubicBezTo>
                  <a:pt x="163" y="157"/>
                  <a:pt x="165" y="156"/>
                  <a:pt x="168" y="154"/>
                </a:cubicBezTo>
                <a:lnTo>
                  <a:pt x="176" y="154"/>
                </a:lnTo>
                <a:close/>
                <a:moveTo>
                  <a:pt x="214" y="215"/>
                </a:moveTo>
                <a:cubicBezTo>
                  <a:pt x="200" y="215"/>
                  <a:pt x="193" y="205"/>
                  <a:pt x="193" y="185"/>
                </a:cubicBezTo>
                <a:cubicBezTo>
                  <a:pt x="193" y="175"/>
                  <a:pt x="195" y="167"/>
                  <a:pt x="198" y="162"/>
                </a:cubicBezTo>
                <a:cubicBezTo>
                  <a:pt x="202" y="157"/>
                  <a:pt x="208" y="154"/>
                  <a:pt x="215" y="154"/>
                </a:cubicBezTo>
                <a:cubicBezTo>
                  <a:pt x="228" y="154"/>
                  <a:pt x="235" y="164"/>
                  <a:pt x="235" y="184"/>
                </a:cubicBezTo>
                <a:cubicBezTo>
                  <a:pt x="235" y="194"/>
                  <a:pt x="233" y="201"/>
                  <a:pt x="230" y="207"/>
                </a:cubicBezTo>
                <a:cubicBezTo>
                  <a:pt x="226" y="212"/>
                  <a:pt x="221" y="215"/>
                  <a:pt x="214" y="215"/>
                </a:cubicBezTo>
                <a:close/>
                <a:moveTo>
                  <a:pt x="214" y="164"/>
                </a:moveTo>
                <a:cubicBezTo>
                  <a:pt x="209" y="164"/>
                  <a:pt x="206" y="171"/>
                  <a:pt x="206" y="185"/>
                </a:cubicBezTo>
                <a:cubicBezTo>
                  <a:pt x="206" y="198"/>
                  <a:pt x="209" y="205"/>
                  <a:pt x="214" y="205"/>
                </a:cubicBezTo>
                <a:cubicBezTo>
                  <a:pt x="219" y="205"/>
                  <a:pt x="222" y="198"/>
                  <a:pt x="222" y="184"/>
                </a:cubicBezTo>
                <a:cubicBezTo>
                  <a:pt x="222" y="171"/>
                  <a:pt x="219" y="164"/>
                  <a:pt x="214" y="164"/>
                </a:cubicBezTo>
                <a:close/>
                <a:moveTo>
                  <a:pt x="272" y="154"/>
                </a:moveTo>
                <a:cubicBezTo>
                  <a:pt x="272" y="214"/>
                  <a:pt x="272" y="214"/>
                  <a:pt x="272" y="214"/>
                </a:cubicBezTo>
                <a:cubicBezTo>
                  <a:pt x="259" y="214"/>
                  <a:pt x="259" y="214"/>
                  <a:pt x="259" y="214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58" y="169"/>
                  <a:pt x="258" y="170"/>
                  <a:pt x="257" y="170"/>
                </a:cubicBezTo>
                <a:cubicBezTo>
                  <a:pt x="256" y="171"/>
                  <a:pt x="255" y="171"/>
                  <a:pt x="254" y="172"/>
                </a:cubicBezTo>
                <a:cubicBezTo>
                  <a:pt x="252" y="172"/>
                  <a:pt x="251" y="172"/>
                  <a:pt x="250" y="173"/>
                </a:cubicBezTo>
                <a:cubicBezTo>
                  <a:pt x="249" y="173"/>
                  <a:pt x="248" y="173"/>
                  <a:pt x="247" y="173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50" y="162"/>
                  <a:pt x="253" y="160"/>
                  <a:pt x="256" y="159"/>
                </a:cubicBezTo>
                <a:cubicBezTo>
                  <a:pt x="259" y="157"/>
                  <a:pt x="262" y="156"/>
                  <a:pt x="264" y="154"/>
                </a:cubicBezTo>
                <a:lnTo>
                  <a:pt x="272" y="15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32" name="Freeform 115"/>
          <p:cNvSpPr>
            <a:spLocks noChangeAspect="1" noEditPoints="1"/>
          </p:cNvSpPr>
          <p:nvPr/>
        </p:nvSpPr>
        <p:spPr bwMode="black">
          <a:xfrm>
            <a:off x="10446408" y="3782577"/>
            <a:ext cx="273402" cy="268520"/>
          </a:xfrm>
          <a:custGeom>
            <a:avLst/>
            <a:gdLst>
              <a:gd name="T0" fmla="*/ 63 w 68"/>
              <a:gd name="T1" fmla="*/ 12 h 66"/>
              <a:gd name="T2" fmla="*/ 48 w 68"/>
              <a:gd name="T3" fmla="*/ 1 h 66"/>
              <a:gd name="T4" fmla="*/ 42 w 68"/>
              <a:gd name="T5" fmla="*/ 0 h 66"/>
              <a:gd name="T6" fmla="*/ 18 w 68"/>
              <a:gd name="T7" fmla="*/ 19 h 66"/>
              <a:gd name="T8" fmla="*/ 21 w 68"/>
              <a:gd name="T9" fmla="*/ 37 h 66"/>
              <a:gd name="T10" fmla="*/ 2 w 68"/>
              <a:gd name="T11" fmla="*/ 56 h 66"/>
              <a:gd name="T12" fmla="*/ 2 w 68"/>
              <a:gd name="T13" fmla="*/ 65 h 66"/>
              <a:gd name="T14" fmla="*/ 7 w 68"/>
              <a:gd name="T15" fmla="*/ 66 h 66"/>
              <a:gd name="T16" fmla="*/ 11 w 68"/>
              <a:gd name="T17" fmla="*/ 65 h 66"/>
              <a:gd name="T18" fmla="*/ 30 w 68"/>
              <a:gd name="T19" fmla="*/ 46 h 66"/>
              <a:gd name="T20" fmla="*/ 36 w 68"/>
              <a:gd name="T21" fmla="*/ 49 h 66"/>
              <a:gd name="T22" fmla="*/ 42 w 68"/>
              <a:gd name="T23" fmla="*/ 50 h 66"/>
              <a:gd name="T24" fmla="*/ 66 w 68"/>
              <a:gd name="T25" fmla="*/ 31 h 66"/>
              <a:gd name="T26" fmla="*/ 63 w 68"/>
              <a:gd name="T27" fmla="*/ 12 h 66"/>
              <a:gd name="T28" fmla="*/ 59 w 68"/>
              <a:gd name="T29" fmla="*/ 29 h 66"/>
              <a:gd name="T30" fmla="*/ 42 w 68"/>
              <a:gd name="T31" fmla="*/ 42 h 66"/>
              <a:gd name="T32" fmla="*/ 38 w 68"/>
              <a:gd name="T33" fmla="*/ 42 h 66"/>
              <a:gd name="T34" fmla="*/ 26 w 68"/>
              <a:gd name="T35" fmla="*/ 21 h 66"/>
              <a:gd name="T36" fmla="*/ 42 w 68"/>
              <a:gd name="T37" fmla="*/ 8 h 66"/>
              <a:gd name="T38" fmla="*/ 46 w 68"/>
              <a:gd name="T39" fmla="*/ 8 h 66"/>
              <a:gd name="T40" fmla="*/ 57 w 68"/>
              <a:gd name="T41" fmla="*/ 16 h 66"/>
              <a:gd name="T42" fmla="*/ 59 w 68"/>
              <a:gd name="T43" fmla="*/ 29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8" h="66">
                <a:moveTo>
                  <a:pt x="63" y="12"/>
                </a:moveTo>
                <a:cubicBezTo>
                  <a:pt x="60" y="6"/>
                  <a:pt x="55" y="2"/>
                  <a:pt x="48" y="1"/>
                </a:cubicBezTo>
                <a:cubicBezTo>
                  <a:pt x="46" y="0"/>
                  <a:pt x="44" y="0"/>
                  <a:pt x="42" y="0"/>
                </a:cubicBezTo>
                <a:cubicBezTo>
                  <a:pt x="31" y="0"/>
                  <a:pt x="21" y="8"/>
                  <a:pt x="18" y="19"/>
                </a:cubicBezTo>
                <a:cubicBezTo>
                  <a:pt x="17" y="25"/>
                  <a:pt x="18" y="32"/>
                  <a:pt x="21" y="37"/>
                </a:cubicBezTo>
                <a:cubicBezTo>
                  <a:pt x="2" y="56"/>
                  <a:pt x="2" y="56"/>
                  <a:pt x="2" y="56"/>
                </a:cubicBezTo>
                <a:cubicBezTo>
                  <a:pt x="0" y="58"/>
                  <a:pt x="0" y="62"/>
                  <a:pt x="2" y="65"/>
                </a:cubicBezTo>
                <a:cubicBezTo>
                  <a:pt x="4" y="66"/>
                  <a:pt x="5" y="66"/>
                  <a:pt x="7" y="66"/>
                </a:cubicBezTo>
                <a:cubicBezTo>
                  <a:pt x="8" y="66"/>
                  <a:pt x="10" y="66"/>
                  <a:pt x="11" y="65"/>
                </a:cubicBezTo>
                <a:cubicBezTo>
                  <a:pt x="30" y="46"/>
                  <a:pt x="30" y="46"/>
                  <a:pt x="30" y="46"/>
                </a:cubicBezTo>
                <a:cubicBezTo>
                  <a:pt x="32" y="47"/>
                  <a:pt x="34" y="48"/>
                  <a:pt x="36" y="49"/>
                </a:cubicBezTo>
                <a:cubicBezTo>
                  <a:pt x="38" y="49"/>
                  <a:pt x="40" y="50"/>
                  <a:pt x="42" y="50"/>
                </a:cubicBezTo>
                <a:cubicBezTo>
                  <a:pt x="54" y="50"/>
                  <a:pt x="64" y="42"/>
                  <a:pt x="66" y="31"/>
                </a:cubicBezTo>
                <a:cubicBezTo>
                  <a:pt x="68" y="24"/>
                  <a:pt x="67" y="18"/>
                  <a:pt x="63" y="12"/>
                </a:cubicBezTo>
                <a:close/>
                <a:moveTo>
                  <a:pt x="59" y="29"/>
                </a:moveTo>
                <a:cubicBezTo>
                  <a:pt x="57" y="37"/>
                  <a:pt x="50" y="42"/>
                  <a:pt x="42" y="42"/>
                </a:cubicBezTo>
                <a:cubicBezTo>
                  <a:pt x="41" y="42"/>
                  <a:pt x="40" y="42"/>
                  <a:pt x="38" y="42"/>
                </a:cubicBezTo>
                <a:cubicBezTo>
                  <a:pt x="29" y="39"/>
                  <a:pt x="23" y="30"/>
                  <a:pt x="26" y="21"/>
                </a:cubicBezTo>
                <a:cubicBezTo>
                  <a:pt x="28" y="13"/>
                  <a:pt x="34" y="8"/>
                  <a:pt x="42" y="8"/>
                </a:cubicBezTo>
                <a:cubicBezTo>
                  <a:pt x="44" y="8"/>
                  <a:pt x="45" y="8"/>
                  <a:pt x="46" y="8"/>
                </a:cubicBezTo>
                <a:cubicBezTo>
                  <a:pt x="51" y="9"/>
                  <a:pt x="55" y="12"/>
                  <a:pt x="57" y="16"/>
                </a:cubicBezTo>
                <a:cubicBezTo>
                  <a:pt x="59" y="20"/>
                  <a:pt x="60" y="25"/>
                  <a:pt x="59" y="2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txBody>
          <a:bodyPr vert="horz" wrap="square" lIns="91444" tIns="45722" rIns="91444" bIns="4572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734" name="Straight Connector 733"/>
          <p:cNvCxnSpPr/>
          <p:nvPr/>
        </p:nvCxnSpPr>
        <p:spPr>
          <a:xfrm flipV="1">
            <a:off x="930267" y="1311761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47" name="Straight Connector 746"/>
          <p:cNvCxnSpPr/>
          <p:nvPr/>
        </p:nvCxnSpPr>
        <p:spPr>
          <a:xfrm>
            <a:off x="4302432" y="1311281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48" name="Straight Connector 747"/>
          <p:cNvCxnSpPr/>
          <p:nvPr/>
        </p:nvCxnSpPr>
        <p:spPr>
          <a:xfrm flipV="1">
            <a:off x="4085592" y="1311761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49" name="Straight Connector 748"/>
          <p:cNvCxnSpPr/>
          <p:nvPr/>
        </p:nvCxnSpPr>
        <p:spPr>
          <a:xfrm>
            <a:off x="4764735" y="130735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0" name="Straight Connector 749"/>
          <p:cNvCxnSpPr/>
          <p:nvPr/>
        </p:nvCxnSpPr>
        <p:spPr>
          <a:xfrm flipV="1">
            <a:off x="4538371" y="1313056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1" name="Straight Connector 750"/>
          <p:cNvCxnSpPr/>
          <p:nvPr/>
        </p:nvCxnSpPr>
        <p:spPr>
          <a:xfrm>
            <a:off x="5214731" y="130735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2" name="Straight Connector 751"/>
          <p:cNvCxnSpPr/>
          <p:nvPr/>
        </p:nvCxnSpPr>
        <p:spPr>
          <a:xfrm flipV="1">
            <a:off x="4988367" y="1313056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3" name="Straight Connector 752"/>
          <p:cNvCxnSpPr/>
          <p:nvPr/>
        </p:nvCxnSpPr>
        <p:spPr>
          <a:xfrm>
            <a:off x="5663091" y="130735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4" name="Straight Connector 753"/>
          <p:cNvCxnSpPr/>
          <p:nvPr/>
        </p:nvCxnSpPr>
        <p:spPr>
          <a:xfrm flipV="1">
            <a:off x="5440801" y="1313056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5" name="Straight Connector 754"/>
          <p:cNvCxnSpPr/>
          <p:nvPr/>
        </p:nvCxnSpPr>
        <p:spPr>
          <a:xfrm>
            <a:off x="6117636" y="130735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6" name="Straight Connector 755"/>
          <p:cNvCxnSpPr/>
          <p:nvPr/>
        </p:nvCxnSpPr>
        <p:spPr>
          <a:xfrm flipV="1">
            <a:off x="5891272" y="1313056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7" name="Straight Connector 756"/>
          <p:cNvCxnSpPr/>
          <p:nvPr/>
        </p:nvCxnSpPr>
        <p:spPr>
          <a:xfrm>
            <a:off x="6567633" y="130735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8" name="Straight Connector 757"/>
          <p:cNvCxnSpPr/>
          <p:nvPr/>
        </p:nvCxnSpPr>
        <p:spPr>
          <a:xfrm flipV="1">
            <a:off x="6341269" y="1313056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59" name="Straight Connector 758"/>
          <p:cNvCxnSpPr/>
          <p:nvPr/>
        </p:nvCxnSpPr>
        <p:spPr>
          <a:xfrm>
            <a:off x="7021704" y="130735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0" name="Straight Connector 759"/>
          <p:cNvCxnSpPr/>
          <p:nvPr/>
        </p:nvCxnSpPr>
        <p:spPr>
          <a:xfrm flipV="1">
            <a:off x="6795340" y="1313056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1" name="Straight Connector 760"/>
          <p:cNvCxnSpPr/>
          <p:nvPr/>
        </p:nvCxnSpPr>
        <p:spPr>
          <a:xfrm>
            <a:off x="7477737" y="130735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2" name="Straight Connector 761"/>
          <p:cNvCxnSpPr/>
          <p:nvPr/>
        </p:nvCxnSpPr>
        <p:spPr>
          <a:xfrm flipV="1">
            <a:off x="7247773" y="1313056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3" name="Straight Connector 762"/>
          <p:cNvCxnSpPr/>
          <p:nvPr/>
        </p:nvCxnSpPr>
        <p:spPr>
          <a:xfrm>
            <a:off x="7924134" y="130735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4" name="Straight Connector 763"/>
          <p:cNvCxnSpPr/>
          <p:nvPr/>
        </p:nvCxnSpPr>
        <p:spPr>
          <a:xfrm flipV="1">
            <a:off x="7701370" y="1313056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5" name="Straight Connector 764"/>
          <p:cNvCxnSpPr/>
          <p:nvPr/>
        </p:nvCxnSpPr>
        <p:spPr>
          <a:xfrm>
            <a:off x="8379305" y="131082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6" name="Straight Connector 765"/>
          <p:cNvCxnSpPr/>
          <p:nvPr/>
        </p:nvCxnSpPr>
        <p:spPr>
          <a:xfrm flipV="1">
            <a:off x="8152941" y="1316530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7" name="Straight Connector 766"/>
          <p:cNvCxnSpPr/>
          <p:nvPr/>
        </p:nvCxnSpPr>
        <p:spPr>
          <a:xfrm>
            <a:off x="8825702" y="131082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8" name="Straight Connector 767"/>
          <p:cNvCxnSpPr/>
          <p:nvPr/>
        </p:nvCxnSpPr>
        <p:spPr>
          <a:xfrm flipV="1">
            <a:off x="8602938" y="1316530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69" name="Straight Connector 768"/>
          <p:cNvCxnSpPr/>
          <p:nvPr/>
        </p:nvCxnSpPr>
        <p:spPr>
          <a:xfrm>
            <a:off x="9262313" y="131082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0" name="Straight Connector 769"/>
          <p:cNvCxnSpPr/>
          <p:nvPr/>
        </p:nvCxnSpPr>
        <p:spPr>
          <a:xfrm flipV="1">
            <a:off x="9051772" y="1316530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1" name="Straight Connector 770"/>
          <p:cNvCxnSpPr/>
          <p:nvPr/>
        </p:nvCxnSpPr>
        <p:spPr>
          <a:xfrm>
            <a:off x="9721882" y="131082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2" name="Straight Connector 771"/>
          <p:cNvCxnSpPr/>
          <p:nvPr/>
        </p:nvCxnSpPr>
        <p:spPr>
          <a:xfrm flipV="1">
            <a:off x="9495518" y="1316530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3" name="Straight Connector 772"/>
          <p:cNvCxnSpPr/>
          <p:nvPr/>
        </p:nvCxnSpPr>
        <p:spPr>
          <a:xfrm>
            <a:off x="10171878" y="131082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4" name="Straight Connector 773"/>
          <p:cNvCxnSpPr/>
          <p:nvPr/>
        </p:nvCxnSpPr>
        <p:spPr>
          <a:xfrm flipV="1">
            <a:off x="9945514" y="1316530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5" name="Straight Connector 774"/>
          <p:cNvCxnSpPr/>
          <p:nvPr/>
        </p:nvCxnSpPr>
        <p:spPr>
          <a:xfrm>
            <a:off x="10625949" y="131082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6" name="Straight Connector 775"/>
          <p:cNvCxnSpPr/>
          <p:nvPr/>
        </p:nvCxnSpPr>
        <p:spPr>
          <a:xfrm flipV="1">
            <a:off x="10399585" y="1316530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7" name="Straight Connector 776"/>
          <p:cNvCxnSpPr/>
          <p:nvPr/>
        </p:nvCxnSpPr>
        <p:spPr>
          <a:xfrm>
            <a:off x="11078383" y="131082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8" name="Straight Connector 777"/>
          <p:cNvCxnSpPr/>
          <p:nvPr/>
        </p:nvCxnSpPr>
        <p:spPr>
          <a:xfrm flipV="1">
            <a:off x="10852019" y="1316530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79" name="Straight Connector 778"/>
          <p:cNvCxnSpPr/>
          <p:nvPr/>
        </p:nvCxnSpPr>
        <p:spPr>
          <a:xfrm flipV="1">
            <a:off x="11302015" y="1316530"/>
            <a:ext cx="226364" cy="1272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80" name="Straight Connector 779"/>
          <p:cNvCxnSpPr/>
          <p:nvPr/>
        </p:nvCxnSpPr>
        <p:spPr>
          <a:xfrm>
            <a:off x="8156574" y="1212155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81" name="Straight Connector 780"/>
          <p:cNvCxnSpPr/>
          <p:nvPr/>
        </p:nvCxnSpPr>
        <p:spPr>
          <a:xfrm>
            <a:off x="9949147" y="1212155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82" name="Straight Connector 781"/>
          <p:cNvCxnSpPr/>
          <p:nvPr/>
        </p:nvCxnSpPr>
        <p:spPr>
          <a:xfrm>
            <a:off x="10403218" y="1212155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83" name="Straight Connector 782"/>
          <p:cNvCxnSpPr/>
          <p:nvPr/>
        </p:nvCxnSpPr>
        <p:spPr>
          <a:xfrm>
            <a:off x="933900" y="1202926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87" name="Straight Connector 786"/>
          <p:cNvCxnSpPr/>
          <p:nvPr/>
        </p:nvCxnSpPr>
        <p:spPr>
          <a:xfrm>
            <a:off x="2736324" y="1202926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91" name="Straight Connector 790"/>
          <p:cNvCxnSpPr/>
          <p:nvPr/>
        </p:nvCxnSpPr>
        <p:spPr>
          <a:xfrm>
            <a:off x="4542004" y="1204221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92" name="Straight Connector 791"/>
          <p:cNvCxnSpPr/>
          <p:nvPr/>
        </p:nvCxnSpPr>
        <p:spPr>
          <a:xfrm>
            <a:off x="4992001" y="1204221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93" name="Straight Connector 792"/>
          <p:cNvCxnSpPr/>
          <p:nvPr/>
        </p:nvCxnSpPr>
        <p:spPr>
          <a:xfrm>
            <a:off x="5444434" y="1204221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94" name="Straight Connector 793"/>
          <p:cNvCxnSpPr/>
          <p:nvPr/>
        </p:nvCxnSpPr>
        <p:spPr>
          <a:xfrm>
            <a:off x="5894905" y="1204221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95" name="Straight Connector 794"/>
          <p:cNvCxnSpPr/>
          <p:nvPr/>
        </p:nvCxnSpPr>
        <p:spPr>
          <a:xfrm>
            <a:off x="6344902" y="1204221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96" name="Straight Connector 795"/>
          <p:cNvCxnSpPr/>
          <p:nvPr/>
        </p:nvCxnSpPr>
        <p:spPr>
          <a:xfrm>
            <a:off x="6807122" y="1204221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97" name="Straight Connector 796"/>
          <p:cNvCxnSpPr/>
          <p:nvPr/>
        </p:nvCxnSpPr>
        <p:spPr>
          <a:xfrm>
            <a:off x="7251407" y="1204221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98" name="Straight Connector 797"/>
          <p:cNvCxnSpPr/>
          <p:nvPr/>
        </p:nvCxnSpPr>
        <p:spPr>
          <a:xfrm>
            <a:off x="7705003" y="1204221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799" name="Straight Connector 798"/>
          <p:cNvCxnSpPr/>
          <p:nvPr/>
        </p:nvCxnSpPr>
        <p:spPr>
          <a:xfrm>
            <a:off x="8606571" y="1207696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0" name="Straight Connector 799"/>
          <p:cNvCxnSpPr/>
          <p:nvPr/>
        </p:nvCxnSpPr>
        <p:spPr>
          <a:xfrm>
            <a:off x="9055405" y="1207696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1" name="Straight Connector 800"/>
          <p:cNvCxnSpPr/>
          <p:nvPr/>
        </p:nvCxnSpPr>
        <p:spPr>
          <a:xfrm>
            <a:off x="9499151" y="1207696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2" name="Straight Connector 801"/>
          <p:cNvCxnSpPr/>
          <p:nvPr/>
        </p:nvCxnSpPr>
        <p:spPr>
          <a:xfrm>
            <a:off x="10855652" y="1207696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3" name="Straight Connector 802"/>
          <p:cNvCxnSpPr/>
          <p:nvPr/>
        </p:nvCxnSpPr>
        <p:spPr>
          <a:xfrm>
            <a:off x="11305649" y="1207696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4" name="Straight Connector 803"/>
          <p:cNvCxnSpPr/>
          <p:nvPr/>
        </p:nvCxnSpPr>
        <p:spPr>
          <a:xfrm>
            <a:off x="7705020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5" name="Straight Connector 804"/>
          <p:cNvCxnSpPr/>
          <p:nvPr/>
        </p:nvCxnSpPr>
        <p:spPr>
          <a:xfrm flipH="1">
            <a:off x="7924134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6" name="Straight Connector 805"/>
          <p:cNvCxnSpPr/>
          <p:nvPr/>
        </p:nvCxnSpPr>
        <p:spPr>
          <a:xfrm>
            <a:off x="8156591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7" name="Straight Connector 806"/>
          <p:cNvCxnSpPr/>
          <p:nvPr/>
        </p:nvCxnSpPr>
        <p:spPr>
          <a:xfrm flipH="1">
            <a:off x="8379305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8" name="Straight Connector 807"/>
          <p:cNvCxnSpPr/>
          <p:nvPr/>
        </p:nvCxnSpPr>
        <p:spPr>
          <a:xfrm>
            <a:off x="8606588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09" name="Straight Connector 808"/>
          <p:cNvCxnSpPr/>
          <p:nvPr/>
        </p:nvCxnSpPr>
        <p:spPr>
          <a:xfrm flipH="1">
            <a:off x="8825702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0" name="Straight Connector 809"/>
          <p:cNvCxnSpPr/>
          <p:nvPr/>
        </p:nvCxnSpPr>
        <p:spPr>
          <a:xfrm>
            <a:off x="9055422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1" name="Straight Connector 810"/>
          <p:cNvCxnSpPr/>
          <p:nvPr/>
        </p:nvCxnSpPr>
        <p:spPr>
          <a:xfrm flipH="1">
            <a:off x="9262313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2" name="Straight Connector 811"/>
          <p:cNvCxnSpPr/>
          <p:nvPr/>
        </p:nvCxnSpPr>
        <p:spPr>
          <a:xfrm>
            <a:off x="9499167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3" name="Straight Connector 812"/>
          <p:cNvCxnSpPr/>
          <p:nvPr/>
        </p:nvCxnSpPr>
        <p:spPr>
          <a:xfrm flipH="1">
            <a:off x="9721882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4" name="Straight Connector 813"/>
          <p:cNvCxnSpPr/>
          <p:nvPr/>
        </p:nvCxnSpPr>
        <p:spPr>
          <a:xfrm>
            <a:off x="9949164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5" name="Straight Connector 814"/>
          <p:cNvCxnSpPr/>
          <p:nvPr/>
        </p:nvCxnSpPr>
        <p:spPr>
          <a:xfrm flipH="1">
            <a:off x="10171878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6" name="Straight Connector 815"/>
          <p:cNvCxnSpPr/>
          <p:nvPr/>
        </p:nvCxnSpPr>
        <p:spPr>
          <a:xfrm>
            <a:off x="10403235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7" name="Straight Connector 816"/>
          <p:cNvCxnSpPr/>
          <p:nvPr/>
        </p:nvCxnSpPr>
        <p:spPr>
          <a:xfrm flipH="1">
            <a:off x="10625949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8" name="Straight Connector 817"/>
          <p:cNvCxnSpPr/>
          <p:nvPr/>
        </p:nvCxnSpPr>
        <p:spPr>
          <a:xfrm>
            <a:off x="10855669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19" name="Straight Connector 818"/>
          <p:cNvCxnSpPr/>
          <p:nvPr/>
        </p:nvCxnSpPr>
        <p:spPr>
          <a:xfrm flipH="1">
            <a:off x="11078383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20" name="Straight Connector 819"/>
          <p:cNvCxnSpPr/>
          <p:nvPr/>
        </p:nvCxnSpPr>
        <p:spPr>
          <a:xfrm>
            <a:off x="11305665" y="144950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21" name="Straight Connector 820"/>
          <p:cNvCxnSpPr/>
          <p:nvPr/>
        </p:nvCxnSpPr>
        <p:spPr>
          <a:xfrm>
            <a:off x="933917" y="117879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35" name="Straight Connector 834"/>
          <p:cNvCxnSpPr/>
          <p:nvPr/>
        </p:nvCxnSpPr>
        <p:spPr>
          <a:xfrm>
            <a:off x="4089242" y="1178790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36" name="Straight Connector 835"/>
          <p:cNvCxnSpPr/>
          <p:nvPr/>
        </p:nvCxnSpPr>
        <p:spPr>
          <a:xfrm flipV="1">
            <a:off x="4302432" y="1178309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37" name="Straight Connector 836"/>
          <p:cNvCxnSpPr/>
          <p:nvPr/>
        </p:nvCxnSpPr>
        <p:spPr>
          <a:xfrm>
            <a:off x="4542021" y="118008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38" name="Straight Connector 837"/>
          <p:cNvCxnSpPr/>
          <p:nvPr/>
        </p:nvCxnSpPr>
        <p:spPr>
          <a:xfrm flipV="1">
            <a:off x="4764735" y="1174378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39" name="Straight Connector 838"/>
          <p:cNvCxnSpPr/>
          <p:nvPr/>
        </p:nvCxnSpPr>
        <p:spPr>
          <a:xfrm>
            <a:off x="4992017" y="118008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0" name="Straight Connector 839"/>
          <p:cNvCxnSpPr/>
          <p:nvPr/>
        </p:nvCxnSpPr>
        <p:spPr>
          <a:xfrm flipV="1">
            <a:off x="5214731" y="1174378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1" name="Straight Connector 840"/>
          <p:cNvCxnSpPr/>
          <p:nvPr/>
        </p:nvCxnSpPr>
        <p:spPr>
          <a:xfrm>
            <a:off x="5444451" y="118008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2" name="Straight Connector 841"/>
          <p:cNvCxnSpPr/>
          <p:nvPr/>
        </p:nvCxnSpPr>
        <p:spPr>
          <a:xfrm flipV="1">
            <a:off x="5663091" y="1174378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3" name="Straight Connector 842"/>
          <p:cNvCxnSpPr/>
          <p:nvPr/>
        </p:nvCxnSpPr>
        <p:spPr>
          <a:xfrm>
            <a:off x="5894922" y="118008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4" name="Straight Connector 843"/>
          <p:cNvCxnSpPr/>
          <p:nvPr/>
        </p:nvCxnSpPr>
        <p:spPr>
          <a:xfrm flipV="1">
            <a:off x="6117636" y="1174378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5" name="Straight Connector 844"/>
          <p:cNvCxnSpPr/>
          <p:nvPr/>
        </p:nvCxnSpPr>
        <p:spPr>
          <a:xfrm>
            <a:off x="6344919" y="118454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6" name="Straight Connector 845"/>
          <p:cNvCxnSpPr/>
          <p:nvPr/>
        </p:nvCxnSpPr>
        <p:spPr>
          <a:xfrm flipV="1">
            <a:off x="6567633" y="1174378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7" name="Straight Connector 846"/>
          <p:cNvCxnSpPr/>
          <p:nvPr/>
        </p:nvCxnSpPr>
        <p:spPr>
          <a:xfrm>
            <a:off x="6798990" y="118008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8" name="Straight Connector 847"/>
          <p:cNvCxnSpPr/>
          <p:nvPr/>
        </p:nvCxnSpPr>
        <p:spPr>
          <a:xfrm flipV="1">
            <a:off x="7021704" y="1174378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49" name="Straight Connector 848"/>
          <p:cNvCxnSpPr/>
          <p:nvPr/>
        </p:nvCxnSpPr>
        <p:spPr>
          <a:xfrm>
            <a:off x="7251423" y="118008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0" name="Straight Connector 849"/>
          <p:cNvCxnSpPr/>
          <p:nvPr/>
        </p:nvCxnSpPr>
        <p:spPr>
          <a:xfrm flipV="1">
            <a:off x="7477737" y="1174378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1" name="Straight Connector 850"/>
          <p:cNvCxnSpPr/>
          <p:nvPr/>
        </p:nvCxnSpPr>
        <p:spPr>
          <a:xfrm>
            <a:off x="7705020" y="1180085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2" name="Straight Connector 851"/>
          <p:cNvCxnSpPr/>
          <p:nvPr/>
        </p:nvCxnSpPr>
        <p:spPr>
          <a:xfrm flipV="1">
            <a:off x="7924134" y="1174378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3" name="Straight Connector 852"/>
          <p:cNvCxnSpPr/>
          <p:nvPr/>
        </p:nvCxnSpPr>
        <p:spPr>
          <a:xfrm>
            <a:off x="8156591" y="1183559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4" name="Straight Connector 853"/>
          <p:cNvCxnSpPr/>
          <p:nvPr/>
        </p:nvCxnSpPr>
        <p:spPr>
          <a:xfrm flipV="1">
            <a:off x="8379305" y="1177853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5" name="Straight Connector 854"/>
          <p:cNvCxnSpPr/>
          <p:nvPr/>
        </p:nvCxnSpPr>
        <p:spPr>
          <a:xfrm>
            <a:off x="8606588" y="1183559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6" name="Straight Connector 855"/>
          <p:cNvCxnSpPr/>
          <p:nvPr/>
        </p:nvCxnSpPr>
        <p:spPr>
          <a:xfrm flipV="1">
            <a:off x="8825702" y="1177853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7" name="Straight Connector 856"/>
          <p:cNvCxnSpPr/>
          <p:nvPr/>
        </p:nvCxnSpPr>
        <p:spPr>
          <a:xfrm>
            <a:off x="9055422" y="1183559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8" name="Straight Connector 857"/>
          <p:cNvCxnSpPr/>
          <p:nvPr/>
        </p:nvCxnSpPr>
        <p:spPr>
          <a:xfrm flipV="1">
            <a:off x="9262313" y="1177853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9" name="Straight Connector 858"/>
          <p:cNvCxnSpPr/>
          <p:nvPr/>
        </p:nvCxnSpPr>
        <p:spPr>
          <a:xfrm>
            <a:off x="9499167" y="1183559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60" name="Straight Connector 859"/>
          <p:cNvCxnSpPr/>
          <p:nvPr/>
        </p:nvCxnSpPr>
        <p:spPr>
          <a:xfrm flipV="1">
            <a:off x="9721882" y="1177853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61" name="Straight Connector 860"/>
          <p:cNvCxnSpPr/>
          <p:nvPr/>
        </p:nvCxnSpPr>
        <p:spPr>
          <a:xfrm>
            <a:off x="9949164" y="1183559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62" name="Straight Connector 861"/>
          <p:cNvCxnSpPr/>
          <p:nvPr/>
        </p:nvCxnSpPr>
        <p:spPr>
          <a:xfrm flipV="1">
            <a:off x="10171878" y="1177853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63" name="Straight Connector 862"/>
          <p:cNvCxnSpPr/>
          <p:nvPr/>
        </p:nvCxnSpPr>
        <p:spPr>
          <a:xfrm>
            <a:off x="10403235" y="1183559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64" name="Straight Connector 863"/>
          <p:cNvCxnSpPr/>
          <p:nvPr/>
        </p:nvCxnSpPr>
        <p:spPr>
          <a:xfrm flipV="1">
            <a:off x="10625949" y="1177853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65" name="Straight Connector 864"/>
          <p:cNvCxnSpPr/>
          <p:nvPr/>
        </p:nvCxnSpPr>
        <p:spPr>
          <a:xfrm>
            <a:off x="10855669" y="1183559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66" name="Straight Connector 865"/>
          <p:cNvCxnSpPr/>
          <p:nvPr/>
        </p:nvCxnSpPr>
        <p:spPr>
          <a:xfrm flipV="1">
            <a:off x="11078383" y="1177853"/>
            <a:ext cx="226397" cy="14438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67" name="Straight Connector 866"/>
          <p:cNvCxnSpPr/>
          <p:nvPr/>
        </p:nvCxnSpPr>
        <p:spPr>
          <a:xfrm>
            <a:off x="11305665" y="1183559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68" name="Straight Connector 867"/>
          <p:cNvCxnSpPr/>
          <p:nvPr/>
        </p:nvCxnSpPr>
        <p:spPr>
          <a:xfrm>
            <a:off x="933917" y="144473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71" name="Straight Connector 870"/>
          <p:cNvCxnSpPr/>
          <p:nvPr/>
        </p:nvCxnSpPr>
        <p:spPr>
          <a:xfrm flipH="1">
            <a:off x="1606627" y="144473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75" name="Straight Connector 874"/>
          <p:cNvCxnSpPr/>
          <p:nvPr/>
        </p:nvCxnSpPr>
        <p:spPr>
          <a:xfrm flipH="1">
            <a:off x="2509058" y="144473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76" name="Straight Connector 875"/>
          <p:cNvCxnSpPr/>
          <p:nvPr/>
        </p:nvCxnSpPr>
        <p:spPr>
          <a:xfrm>
            <a:off x="2732740" y="1444732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83" name="Straight Connector 882"/>
          <p:cNvCxnSpPr/>
          <p:nvPr/>
        </p:nvCxnSpPr>
        <p:spPr>
          <a:xfrm>
            <a:off x="4542021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84" name="Straight Connector 883"/>
          <p:cNvCxnSpPr/>
          <p:nvPr/>
        </p:nvCxnSpPr>
        <p:spPr>
          <a:xfrm flipH="1">
            <a:off x="4764735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85" name="Straight Connector 884"/>
          <p:cNvCxnSpPr/>
          <p:nvPr/>
        </p:nvCxnSpPr>
        <p:spPr>
          <a:xfrm>
            <a:off x="4992017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86" name="Straight Connector 885"/>
          <p:cNvCxnSpPr/>
          <p:nvPr/>
        </p:nvCxnSpPr>
        <p:spPr>
          <a:xfrm flipH="1">
            <a:off x="5214731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87" name="Straight Connector 886"/>
          <p:cNvCxnSpPr/>
          <p:nvPr/>
        </p:nvCxnSpPr>
        <p:spPr>
          <a:xfrm>
            <a:off x="5444451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88" name="Straight Connector 887"/>
          <p:cNvCxnSpPr/>
          <p:nvPr/>
        </p:nvCxnSpPr>
        <p:spPr>
          <a:xfrm flipH="1">
            <a:off x="5663091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89" name="Straight Connector 888"/>
          <p:cNvCxnSpPr/>
          <p:nvPr/>
        </p:nvCxnSpPr>
        <p:spPr>
          <a:xfrm>
            <a:off x="5894922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90" name="Straight Connector 889"/>
          <p:cNvCxnSpPr/>
          <p:nvPr/>
        </p:nvCxnSpPr>
        <p:spPr>
          <a:xfrm flipH="1">
            <a:off x="6117636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91" name="Straight Connector 890"/>
          <p:cNvCxnSpPr/>
          <p:nvPr/>
        </p:nvCxnSpPr>
        <p:spPr>
          <a:xfrm>
            <a:off x="6344919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92" name="Straight Connector 891"/>
          <p:cNvCxnSpPr/>
          <p:nvPr/>
        </p:nvCxnSpPr>
        <p:spPr>
          <a:xfrm flipH="1">
            <a:off x="6567633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93" name="Straight Connector 892"/>
          <p:cNvCxnSpPr/>
          <p:nvPr/>
        </p:nvCxnSpPr>
        <p:spPr>
          <a:xfrm>
            <a:off x="6798990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94" name="Straight Connector 893"/>
          <p:cNvCxnSpPr/>
          <p:nvPr/>
        </p:nvCxnSpPr>
        <p:spPr>
          <a:xfrm flipH="1">
            <a:off x="7021704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95" name="Straight Connector 894"/>
          <p:cNvCxnSpPr/>
          <p:nvPr/>
        </p:nvCxnSpPr>
        <p:spPr>
          <a:xfrm>
            <a:off x="7251423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96" name="Straight Connector 895"/>
          <p:cNvCxnSpPr/>
          <p:nvPr/>
        </p:nvCxnSpPr>
        <p:spPr>
          <a:xfrm flipH="1">
            <a:off x="7477737" y="1446027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897" name="Hexagon 896"/>
          <p:cNvSpPr/>
          <p:nvPr/>
        </p:nvSpPr>
        <p:spPr>
          <a:xfrm>
            <a:off x="799161" y="1323175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02" name="Straight Connector 901"/>
          <p:cNvCxnSpPr/>
          <p:nvPr/>
        </p:nvCxnSpPr>
        <p:spPr>
          <a:xfrm>
            <a:off x="2059062" y="131746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906" name="Straight Connector 905"/>
          <p:cNvCxnSpPr/>
          <p:nvPr/>
        </p:nvCxnSpPr>
        <p:spPr>
          <a:xfrm>
            <a:off x="2955456" y="131746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910" name="Straight Connector 909"/>
          <p:cNvCxnSpPr/>
          <p:nvPr/>
        </p:nvCxnSpPr>
        <p:spPr>
          <a:xfrm>
            <a:off x="3857886" y="131746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912" name="Straight Connector 911"/>
          <p:cNvCxnSpPr/>
          <p:nvPr/>
        </p:nvCxnSpPr>
        <p:spPr>
          <a:xfrm flipH="1">
            <a:off x="4302432" y="1449959"/>
            <a:ext cx="226397" cy="13297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913" name="Straight Connector 912"/>
          <p:cNvCxnSpPr/>
          <p:nvPr/>
        </p:nvCxnSpPr>
        <p:spPr>
          <a:xfrm>
            <a:off x="4313432" y="1322694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14" name="Hexagon 913"/>
          <p:cNvSpPr/>
          <p:nvPr/>
        </p:nvSpPr>
        <p:spPr>
          <a:xfrm>
            <a:off x="4407265" y="1324470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15" name="Straight Connector 914"/>
          <p:cNvCxnSpPr/>
          <p:nvPr/>
        </p:nvCxnSpPr>
        <p:spPr>
          <a:xfrm>
            <a:off x="4764736" y="1318763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16" name="Hexagon 915"/>
          <p:cNvSpPr/>
          <p:nvPr/>
        </p:nvSpPr>
        <p:spPr>
          <a:xfrm>
            <a:off x="4857262" y="1324470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17" name="Straight Connector 916"/>
          <p:cNvCxnSpPr/>
          <p:nvPr/>
        </p:nvCxnSpPr>
        <p:spPr>
          <a:xfrm>
            <a:off x="5214732" y="1318763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18" name="Hexagon 917"/>
          <p:cNvSpPr/>
          <p:nvPr/>
        </p:nvSpPr>
        <p:spPr>
          <a:xfrm>
            <a:off x="5309695" y="1324470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19" name="Straight Connector 918"/>
          <p:cNvCxnSpPr/>
          <p:nvPr/>
        </p:nvCxnSpPr>
        <p:spPr>
          <a:xfrm>
            <a:off x="5667166" y="1318763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20" name="Hexagon 919"/>
          <p:cNvSpPr/>
          <p:nvPr/>
        </p:nvSpPr>
        <p:spPr>
          <a:xfrm>
            <a:off x="5760166" y="1324470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21" name="Straight Connector 920"/>
          <p:cNvCxnSpPr/>
          <p:nvPr/>
        </p:nvCxnSpPr>
        <p:spPr>
          <a:xfrm>
            <a:off x="6117637" y="1318763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22" name="Hexagon 921"/>
          <p:cNvSpPr/>
          <p:nvPr/>
        </p:nvSpPr>
        <p:spPr>
          <a:xfrm>
            <a:off x="6210163" y="1324470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23" name="Straight Connector 922"/>
          <p:cNvCxnSpPr/>
          <p:nvPr/>
        </p:nvCxnSpPr>
        <p:spPr>
          <a:xfrm>
            <a:off x="6567634" y="1318763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24" name="Hexagon 923"/>
          <p:cNvSpPr/>
          <p:nvPr/>
        </p:nvSpPr>
        <p:spPr>
          <a:xfrm>
            <a:off x="6664234" y="1324470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25" name="Straight Connector 924"/>
          <p:cNvCxnSpPr/>
          <p:nvPr/>
        </p:nvCxnSpPr>
        <p:spPr>
          <a:xfrm>
            <a:off x="7021705" y="1318763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26" name="Hexagon 925"/>
          <p:cNvSpPr/>
          <p:nvPr/>
        </p:nvSpPr>
        <p:spPr>
          <a:xfrm>
            <a:off x="7116668" y="1324470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27" name="Straight Connector 926"/>
          <p:cNvCxnSpPr/>
          <p:nvPr/>
        </p:nvCxnSpPr>
        <p:spPr>
          <a:xfrm>
            <a:off x="7474139" y="1318763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28" name="Hexagon 927"/>
          <p:cNvSpPr/>
          <p:nvPr/>
        </p:nvSpPr>
        <p:spPr>
          <a:xfrm>
            <a:off x="7570264" y="1324470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29" name="Straight Connector 928"/>
          <p:cNvCxnSpPr/>
          <p:nvPr/>
        </p:nvCxnSpPr>
        <p:spPr>
          <a:xfrm>
            <a:off x="7924135" y="1318763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30" name="Hexagon 929"/>
          <p:cNvSpPr/>
          <p:nvPr/>
        </p:nvSpPr>
        <p:spPr>
          <a:xfrm>
            <a:off x="8021835" y="132794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31" name="Straight Connector 930"/>
          <p:cNvCxnSpPr/>
          <p:nvPr/>
        </p:nvCxnSpPr>
        <p:spPr>
          <a:xfrm>
            <a:off x="8379306" y="132223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32" name="Hexagon 931"/>
          <p:cNvSpPr/>
          <p:nvPr/>
        </p:nvSpPr>
        <p:spPr>
          <a:xfrm>
            <a:off x="8471832" y="132794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33" name="Straight Connector 932"/>
          <p:cNvCxnSpPr/>
          <p:nvPr/>
        </p:nvCxnSpPr>
        <p:spPr>
          <a:xfrm>
            <a:off x="8825703" y="132223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34" name="Hexagon 933"/>
          <p:cNvSpPr/>
          <p:nvPr/>
        </p:nvSpPr>
        <p:spPr>
          <a:xfrm>
            <a:off x="8920666" y="132794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35" name="Straight Connector 934"/>
          <p:cNvCxnSpPr/>
          <p:nvPr/>
        </p:nvCxnSpPr>
        <p:spPr>
          <a:xfrm>
            <a:off x="9274537" y="132223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36" name="Hexagon 935"/>
          <p:cNvSpPr/>
          <p:nvPr/>
        </p:nvSpPr>
        <p:spPr>
          <a:xfrm>
            <a:off x="9364412" y="132794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37" name="Straight Connector 936"/>
          <p:cNvCxnSpPr/>
          <p:nvPr/>
        </p:nvCxnSpPr>
        <p:spPr>
          <a:xfrm>
            <a:off x="9721883" y="132223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38" name="Hexagon 937"/>
          <p:cNvSpPr/>
          <p:nvPr/>
        </p:nvSpPr>
        <p:spPr>
          <a:xfrm>
            <a:off x="9814408" y="132794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39" name="Straight Connector 938"/>
          <p:cNvCxnSpPr/>
          <p:nvPr/>
        </p:nvCxnSpPr>
        <p:spPr>
          <a:xfrm>
            <a:off x="10171879" y="132223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40" name="Hexagon 939"/>
          <p:cNvSpPr/>
          <p:nvPr/>
        </p:nvSpPr>
        <p:spPr>
          <a:xfrm>
            <a:off x="10268479" y="132794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41" name="Straight Connector 940"/>
          <p:cNvCxnSpPr/>
          <p:nvPr/>
        </p:nvCxnSpPr>
        <p:spPr>
          <a:xfrm>
            <a:off x="10625950" y="132223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42" name="Hexagon 941"/>
          <p:cNvSpPr/>
          <p:nvPr/>
        </p:nvSpPr>
        <p:spPr>
          <a:xfrm>
            <a:off x="10720913" y="132794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43" name="Straight Connector 942"/>
          <p:cNvCxnSpPr/>
          <p:nvPr/>
        </p:nvCxnSpPr>
        <p:spPr>
          <a:xfrm>
            <a:off x="11078384" y="132223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44" name="Hexagon 943"/>
          <p:cNvSpPr/>
          <p:nvPr/>
        </p:nvSpPr>
        <p:spPr>
          <a:xfrm>
            <a:off x="11170910" y="132794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45" name="Straight Connector 944"/>
          <p:cNvCxnSpPr/>
          <p:nvPr/>
        </p:nvCxnSpPr>
        <p:spPr>
          <a:xfrm>
            <a:off x="11528381" y="1322237"/>
            <a:ext cx="32" cy="26331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69" name="Hexagon 968"/>
          <p:cNvSpPr/>
          <p:nvPr/>
        </p:nvSpPr>
        <p:spPr>
          <a:xfrm>
            <a:off x="4180883" y="1451686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0" name="Hexagon 969"/>
          <p:cNvSpPr/>
          <p:nvPr/>
        </p:nvSpPr>
        <p:spPr>
          <a:xfrm>
            <a:off x="4407265" y="1062988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1" name="Hexagon 970"/>
          <p:cNvSpPr/>
          <p:nvPr/>
        </p:nvSpPr>
        <p:spPr>
          <a:xfrm>
            <a:off x="4633662" y="1191499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2" name="Hexagon 971"/>
          <p:cNvSpPr/>
          <p:nvPr/>
        </p:nvSpPr>
        <p:spPr>
          <a:xfrm>
            <a:off x="4633662" y="1457441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3" name="Hexagon 972"/>
          <p:cNvSpPr/>
          <p:nvPr/>
        </p:nvSpPr>
        <p:spPr>
          <a:xfrm>
            <a:off x="4857262" y="1062988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4" name="Hexagon 973"/>
          <p:cNvSpPr/>
          <p:nvPr/>
        </p:nvSpPr>
        <p:spPr>
          <a:xfrm>
            <a:off x="5083659" y="1191499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5" name="Hexagon 974"/>
          <p:cNvSpPr/>
          <p:nvPr/>
        </p:nvSpPr>
        <p:spPr>
          <a:xfrm>
            <a:off x="5083659" y="1457441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6" name="Hexagon 975"/>
          <p:cNvSpPr/>
          <p:nvPr/>
        </p:nvSpPr>
        <p:spPr>
          <a:xfrm>
            <a:off x="5309695" y="1062988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7" name="Hexagon 976"/>
          <p:cNvSpPr/>
          <p:nvPr/>
        </p:nvSpPr>
        <p:spPr>
          <a:xfrm>
            <a:off x="5536093" y="1191499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8" name="Hexagon 977"/>
          <p:cNvSpPr/>
          <p:nvPr/>
        </p:nvSpPr>
        <p:spPr>
          <a:xfrm>
            <a:off x="5536093" y="1452981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79" name="Hexagon 978"/>
          <p:cNvSpPr/>
          <p:nvPr/>
        </p:nvSpPr>
        <p:spPr>
          <a:xfrm>
            <a:off x="5760166" y="1058529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0" name="Hexagon 979"/>
          <p:cNvSpPr/>
          <p:nvPr/>
        </p:nvSpPr>
        <p:spPr>
          <a:xfrm>
            <a:off x="5986564" y="1191499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1" name="Hexagon 980"/>
          <p:cNvSpPr/>
          <p:nvPr/>
        </p:nvSpPr>
        <p:spPr>
          <a:xfrm>
            <a:off x="5986564" y="1452981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2" name="Hexagon 981"/>
          <p:cNvSpPr/>
          <p:nvPr/>
        </p:nvSpPr>
        <p:spPr>
          <a:xfrm>
            <a:off x="6210163" y="1062988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3" name="Hexagon 982"/>
          <p:cNvSpPr/>
          <p:nvPr/>
        </p:nvSpPr>
        <p:spPr>
          <a:xfrm>
            <a:off x="6436560" y="1191499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4" name="Hexagon 983"/>
          <p:cNvSpPr/>
          <p:nvPr/>
        </p:nvSpPr>
        <p:spPr>
          <a:xfrm>
            <a:off x="6436560" y="1452981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5" name="Hexagon 984"/>
          <p:cNvSpPr/>
          <p:nvPr/>
        </p:nvSpPr>
        <p:spPr>
          <a:xfrm>
            <a:off x="6664234" y="1062988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6" name="Hexagon 985"/>
          <p:cNvSpPr/>
          <p:nvPr/>
        </p:nvSpPr>
        <p:spPr>
          <a:xfrm>
            <a:off x="6890631" y="1191499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7" name="Hexagon 986"/>
          <p:cNvSpPr/>
          <p:nvPr/>
        </p:nvSpPr>
        <p:spPr>
          <a:xfrm>
            <a:off x="6890631" y="1452981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8" name="Hexagon 987"/>
          <p:cNvSpPr/>
          <p:nvPr/>
        </p:nvSpPr>
        <p:spPr>
          <a:xfrm>
            <a:off x="7116668" y="1062988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89" name="Hexagon 988"/>
          <p:cNvSpPr/>
          <p:nvPr/>
        </p:nvSpPr>
        <p:spPr>
          <a:xfrm>
            <a:off x="7343065" y="1191499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0" name="Hexagon 989"/>
          <p:cNvSpPr/>
          <p:nvPr/>
        </p:nvSpPr>
        <p:spPr>
          <a:xfrm>
            <a:off x="7343065" y="1452981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1" name="Hexagon 990"/>
          <p:cNvSpPr/>
          <p:nvPr/>
        </p:nvSpPr>
        <p:spPr>
          <a:xfrm>
            <a:off x="7570264" y="1062988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2" name="Hexagon 991"/>
          <p:cNvSpPr/>
          <p:nvPr/>
        </p:nvSpPr>
        <p:spPr>
          <a:xfrm>
            <a:off x="7796662" y="1191499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3" name="Hexagon 992"/>
          <p:cNvSpPr/>
          <p:nvPr/>
        </p:nvSpPr>
        <p:spPr>
          <a:xfrm>
            <a:off x="7796662" y="1452981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4" name="Hexagon 993"/>
          <p:cNvSpPr/>
          <p:nvPr/>
        </p:nvSpPr>
        <p:spPr>
          <a:xfrm>
            <a:off x="8021835" y="1066463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5" name="Hexagon 994"/>
          <p:cNvSpPr/>
          <p:nvPr/>
        </p:nvSpPr>
        <p:spPr>
          <a:xfrm>
            <a:off x="8248233" y="119497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6" name="Hexagon 995"/>
          <p:cNvSpPr/>
          <p:nvPr/>
        </p:nvSpPr>
        <p:spPr>
          <a:xfrm>
            <a:off x="8248233" y="1456456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7" name="Hexagon 996"/>
          <p:cNvSpPr/>
          <p:nvPr/>
        </p:nvSpPr>
        <p:spPr>
          <a:xfrm>
            <a:off x="8471832" y="1066463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8" name="Hexagon 997"/>
          <p:cNvSpPr/>
          <p:nvPr/>
        </p:nvSpPr>
        <p:spPr>
          <a:xfrm>
            <a:off x="8694629" y="119497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99" name="Hexagon 998"/>
          <p:cNvSpPr/>
          <p:nvPr/>
        </p:nvSpPr>
        <p:spPr>
          <a:xfrm>
            <a:off x="8694629" y="1456456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0" name="Hexagon 999"/>
          <p:cNvSpPr/>
          <p:nvPr/>
        </p:nvSpPr>
        <p:spPr>
          <a:xfrm>
            <a:off x="8920666" y="1066463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1" name="Hexagon 1000"/>
          <p:cNvSpPr/>
          <p:nvPr/>
        </p:nvSpPr>
        <p:spPr>
          <a:xfrm>
            <a:off x="9143463" y="119497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2" name="Hexagon 1001"/>
          <p:cNvSpPr/>
          <p:nvPr/>
        </p:nvSpPr>
        <p:spPr>
          <a:xfrm>
            <a:off x="9143463" y="1456456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3" name="Hexagon 1002"/>
          <p:cNvSpPr/>
          <p:nvPr/>
        </p:nvSpPr>
        <p:spPr>
          <a:xfrm>
            <a:off x="9364412" y="1066463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4" name="Hexagon 1003"/>
          <p:cNvSpPr/>
          <p:nvPr/>
        </p:nvSpPr>
        <p:spPr>
          <a:xfrm>
            <a:off x="9590809" y="119497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5" name="Hexagon 1004"/>
          <p:cNvSpPr/>
          <p:nvPr/>
        </p:nvSpPr>
        <p:spPr>
          <a:xfrm>
            <a:off x="9590809" y="1456456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6" name="Hexagon 1005"/>
          <p:cNvSpPr/>
          <p:nvPr/>
        </p:nvSpPr>
        <p:spPr>
          <a:xfrm>
            <a:off x="9814408" y="1066463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7" name="Hexagon 1006"/>
          <p:cNvSpPr/>
          <p:nvPr/>
        </p:nvSpPr>
        <p:spPr>
          <a:xfrm>
            <a:off x="10040806" y="119497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8" name="Hexagon 1007"/>
          <p:cNvSpPr/>
          <p:nvPr/>
        </p:nvSpPr>
        <p:spPr>
          <a:xfrm>
            <a:off x="10040806" y="1456456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9" name="Hexagon 1008"/>
          <p:cNvSpPr/>
          <p:nvPr/>
        </p:nvSpPr>
        <p:spPr>
          <a:xfrm>
            <a:off x="10268479" y="1066463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10" name="Hexagon 1009"/>
          <p:cNvSpPr/>
          <p:nvPr/>
        </p:nvSpPr>
        <p:spPr>
          <a:xfrm>
            <a:off x="10494877" y="119497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11" name="Hexagon 1010"/>
          <p:cNvSpPr/>
          <p:nvPr/>
        </p:nvSpPr>
        <p:spPr>
          <a:xfrm>
            <a:off x="10494877" y="1456456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12" name="Hexagon 1011"/>
          <p:cNvSpPr/>
          <p:nvPr/>
        </p:nvSpPr>
        <p:spPr>
          <a:xfrm>
            <a:off x="10720913" y="1066463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13" name="Hexagon 1012"/>
          <p:cNvSpPr/>
          <p:nvPr/>
        </p:nvSpPr>
        <p:spPr>
          <a:xfrm>
            <a:off x="10947310" y="119497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14" name="Hexagon 1013"/>
          <p:cNvSpPr/>
          <p:nvPr/>
        </p:nvSpPr>
        <p:spPr>
          <a:xfrm>
            <a:off x="10947310" y="1456456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15" name="Hexagon 1014"/>
          <p:cNvSpPr/>
          <p:nvPr/>
        </p:nvSpPr>
        <p:spPr>
          <a:xfrm>
            <a:off x="11170910" y="1066463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16" name="Hexagon 1015"/>
          <p:cNvSpPr/>
          <p:nvPr/>
        </p:nvSpPr>
        <p:spPr>
          <a:xfrm>
            <a:off x="11397307" y="1194974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17" name="Hexagon 1016"/>
          <p:cNvSpPr/>
          <p:nvPr/>
        </p:nvSpPr>
        <p:spPr>
          <a:xfrm>
            <a:off x="11397307" y="1456456"/>
            <a:ext cx="269510" cy="243116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18" name="Freeform 1017"/>
          <p:cNvSpPr>
            <a:spLocks noChangeAspect="1"/>
          </p:cNvSpPr>
          <p:nvPr/>
        </p:nvSpPr>
        <p:spPr bwMode="black">
          <a:xfrm>
            <a:off x="6110644" y="2778720"/>
            <a:ext cx="227805" cy="228759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9" name="Rectangle 1018"/>
          <p:cNvSpPr/>
          <p:nvPr/>
        </p:nvSpPr>
        <p:spPr bwMode="auto">
          <a:xfrm>
            <a:off x="858933" y="2695049"/>
            <a:ext cx="2024219" cy="3582971"/>
          </a:xfrm>
          <a:prstGeom prst="rect">
            <a:avLst/>
          </a:prstGeom>
          <a:solidFill>
            <a:srgbClr val="003C6C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Management</a:t>
            </a:r>
          </a:p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Subsystem</a:t>
            </a:r>
            <a:br>
              <a:rPr kumimoji="0" lang="en-US" sz="176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Deployment, Upgrade and Monitoring</a:t>
            </a:r>
          </a:p>
        </p:txBody>
      </p:sp>
      <p:sp>
        <p:nvSpPr>
          <p:cNvPr id="1020" name="Freeform 9"/>
          <p:cNvSpPr>
            <a:spLocks noChangeAspect="1" noEditPoints="1"/>
          </p:cNvSpPr>
          <p:nvPr/>
        </p:nvSpPr>
        <p:spPr bwMode="black">
          <a:xfrm>
            <a:off x="1713002" y="3794809"/>
            <a:ext cx="316081" cy="256288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3679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Service fabric?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Scalability</a:t>
            </a:r>
            <a:r>
              <a:rPr lang="en-US" sz="4000" dirty="0"/>
              <a:t> – </a:t>
            </a:r>
            <a:r>
              <a:rPr lang="en-US" sz="4000" dirty="0">
                <a:solidFill>
                  <a:srgbClr val="003C6C"/>
                </a:solidFill>
              </a:rPr>
              <a:t>support variable demand</a:t>
            </a:r>
            <a:br>
              <a:rPr lang="en-US" sz="4000" dirty="0"/>
            </a:br>
            <a:r>
              <a:rPr lang="en-US" sz="4000" b="1" dirty="0"/>
              <a:t>High Availability</a:t>
            </a:r>
            <a:r>
              <a:rPr lang="en-US" sz="4000" dirty="0"/>
              <a:t> – </a:t>
            </a:r>
            <a:r>
              <a:rPr lang="en-US" sz="4000" dirty="0">
                <a:solidFill>
                  <a:srgbClr val="003C6C"/>
                </a:solidFill>
              </a:rPr>
              <a:t>always on</a:t>
            </a:r>
            <a:br>
              <a:rPr lang="en-US" sz="4000" dirty="0"/>
            </a:br>
            <a:r>
              <a:rPr lang="en-US" sz="4000" b="1" dirty="0"/>
              <a:t>Reliability</a:t>
            </a:r>
            <a:r>
              <a:rPr lang="en-US" sz="4000" dirty="0"/>
              <a:t> – </a:t>
            </a:r>
            <a:r>
              <a:rPr lang="en-US" sz="4000" dirty="0">
                <a:solidFill>
                  <a:srgbClr val="003C6C"/>
                </a:solidFill>
              </a:rPr>
              <a:t>predictable outcomes</a:t>
            </a:r>
            <a:br>
              <a:rPr lang="en-US" sz="4000" dirty="0"/>
            </a:br>
            <a:r>
              <a:rPr lang="en-US" sz="4000" b="1" dirty="0"/>
              <a:t>Resiliency</a:t>
            </a:r>
            <a:r>
              <a:rPr lang="en-US" sz="4000" dirty="0"/>
              <a:t> – </a:t>
            </a:r>
            <a:r>
              <a:rPr lang="en-US" sz="4000" dirty="0">
                <a:solidFill>
                  <a:srgbClr val="003C6C"/>
                </a:solidFill>
              </a:rPr>
              <a:t>self healing (adapts to adversity) </a:t>
            </a:r>
            <a:br>
              <a:rPr lang="en-US" sz="4000" dirty="0"/>
            </a:br>
            <a:r>
              <a:rPr lang="en-US" sz="4000" b="1" dirty="0"/>
              <a:t>Durability</a:t>
            </a:r>
            <a:r>
              <a:rPr lang="en-US" sz="4000" dirty="0"/>
              <a:t> – </a:t>
            </a:r>
            <a:r>
              <a:rPr lang="en-US" sz="4000" dirty="0">
                <a:solidFill>
                  <a:srgbClr val="003C6C"/>
                </a:solidFill>
              </a:rPr>
              <a:t>guarantees data persistence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Programming models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69241" y="1898649"/>
            <a:ext cx="3742594" cy="436723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u="sng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Guest Executables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Bring any exe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Any language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Any programming model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Packaged as Application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Gets versioning, upgrade, monitoring, health, etc.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197840" y="1898649"/>
            <a:ext cx="3796318" cy="4367239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u="sng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Reliable Services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u="sng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Stateless &amp; stateful services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Concurrent, granular state changes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Use of the Reliable Collections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Transactions across collections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Full platform integration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180163" y="1898649"/>
            <a:ext cx="3796318" cy="436723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u="sng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Reliable Actors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u="sng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Stateless</a:t>
            </a: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&amp; </a:t>
            </a:r>
            <a:r>
              <a:rPr lang="en-US" sz="1961" b="1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Stateful</a:t>
            </a: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actor objects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Simplified programming model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Single Threaded model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Great for scaled out compute and state</a:t>
            </a:r>
          </a:p>
          <a:p>
            <a:pPr marL="336145" indent="-336145" defTabSz="91410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961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u="sng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376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Reliable 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900" dirty="0"/>
              <a:t>Independent units of compute and state</a:t>
            </a:r>
          </a:p>
          <a:p>
            <a:r>
              <a:rPr lang="en-US" sz="3900" dirty="0"/>
              <a:t>Large number of processes executing in parallel</a:t>
            </a:r>
          </a:p>
          <a:p>
            <a:r>
              <a:rPr lang="en-US" sz="3900" dirty="0"/>
              <a:t>Communicates using asynchronous messaging</a:t>
            </a:r>
          </a:p>
          <a:p>
            <a:r>
              <a:rPr lang="en-US" sz="3900" dirty="0"/>
              <a:t>Single threaded execution</a:t>
            </a:r>
          </a:p>
          <a:p>
            <a:r>
              <a:rPr lang="en-US" sz="3900" dirty="0"/>
              <a:t>Automatically created and dehydrated </a:t>
            </a:r>
            <a:br>
              <a:rPr lang="en-US" sz="3900" dirty="0"/>
            </a:br>
            <a:r>
              <a:rPr lang="en-US" sz="3900" dirty="0"/>
              <a:t>as necessary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324166" y="4814835"/>
            <a:ext cx="673556" cy="696382"/>
            <a:chOff x="4604545" y="1640238"/>
            <a:chExt cx="392110" cy="392110"/>
          </a:xfrm>
          <a:solidFill>
            <a:schemeClr val="tx1"/>
          </a:solidFill>
        </p:grpSpPr>
        <p:grpSp>
          <p:nvGrpSpPr>
            <p:cNvPr id="8" name="Group 36"/>
            <p:cNvGrpSpPr/>
            <p:nvPr/>
          </p:nvGrpSpPr>
          <p:grpSpPr bwMode="black">
            <a:xfrm>
              <a:off x="4673640" y="1736214"/>
              <a:ext cx="253920" cy="200159"/>
              <a:chOff x="3358790" y="376388"/>
              <a:chExt cx="1516063" cy="1195388"/>
            </a:xfrm>
            <a:grpFill/>
          </p:grpSpPr>
          <p:sp>
            <p:nvSpPr>
              <p:cNvPr id="10" name="Freeform 26"/>
              <p:cNvSpPr>
                <a:spLocks/>
              </p:cNvSpPr>
              <p:nvPr/>
            </p:nvSpPr>
            <p:spPr bwMode="black">
              <a:xfrm>
                <a:off x="3703278" y="376388"/>
                <a:ext cx="1171575" cy="1128713"/>
              </a:xfrm>
              <a:custGeom>
                <a:avLst/>
                <a:gdLst>
                  <a:gd name="T0" fmla="*/ 36 w 312"/>
                  <a:gd name="T1" fmla="*/ 0 h 301"/>
                  <a:gd name="T2" fmla="*/ 0 w 312"/>
                  <a:gd name="T3" fmla="*/ 94 h 301"/>
                  <a:gd name="T4" fmla="*/ 32 w 312"/>
                  <a:gd name="T5" fmla="*/ 94 h 301"/>
                  <a:gd name="T6" fmla="*/ 54 w 312"/>
                  <a:gd name="T7" fmla="*/ 39 h 301"/>
                  <a:gd name="T8" fmla="*/ 272 w 312"/>
                  <a:gd name="T9" fmla="*/ 124 h 301"/>
                  <a:gd name="T10" fmla="*/ 219 w 312"/>
                  <a:gd name="T11" fmla="*/ 262 h 301"/>
                  <a:gd name="T12" fmla="*/ 219 w 312"/>
                  <a:gd name="T13" fmla="*/ 295 h 301"/>
                  <a:gd name="T14" fmla="*/ 237 w 312"/>
                  <a:gd name="T15" fmla="*/ 301 h 301"/>
                  <a:gd name="T16" fmla="*/ 312 w 312"/>
                  <a:gd name="T17" fmla="*/ 106 h 301"/>
                  <a:gd name="T18" fmla="*/ 36 w 312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2" h="301">
                    <a:moveTo>
                      <a:pt x="36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41" y="73"/>
                      <a:pt x="54" y="39"/>
                      <a:pt x="54" y="39"/>
                    </a:cubicBez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19" y="262"/>
                      <a:pt x="219" y="262"/>
                      <a:pt x="219" y="262"/>
                    </a:cubicBezTo>
                    <a:cubicBezTo>
                      <a:pt x="219" y="295"/>
                      <a:pt x="219" y="295"/>
                      <a:pt x="219" y="295"/>
                    </a:cubicBezTo>
                    <a:cubicBezTo>
                      <a:pt x="237" y="301"/>
                      <a:pt x="237" y="301"/>
                      <a:pt x="237" y="301"/>
                    </a:cubicBezTo>
                    <a:cubicBezTo>
                      <a:pt x="312" y="106"/>
                      <a:pt x="312" y="106"/>
                      <a:pt x="312" y="106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1" name="Freeform 27"/>
              <p:cNvSpPr>
                <a:spLocks noEditPoints="1"/>
              </p:cNvSpPr>
              <p:nvPr/>
            </p:nvSpPr>
            <p:spPr bwMode="black">
              <a:xfrm>
                <a:off x="3358790" y="789138"/>
                <a:ext cx="1106488" cy="782638"/>
              </a:xfrm>
              <a:custGeom>
                <a:avLst/>
                <a:gdLst>
                  <a:gd name="T0" fmla="*/ 0 w 697"/>
                  <a:gd name="T1" fmla="*/ 0 h 493"/>
                  <a:gd name="T2" fmla="*/ 0 w 697"/>
                  <a:gd name="T3" fmla="*/ 493 h 493"/>
                  <a:gd name="T4" fmla="*/ 697 w 697"/>
                  <a:gd name="T5" fmla="*/ 493 h 493"/>
                  <a:gd name="T6" fmla="*/ 697 w 697"/>
                  <a:gd name="T7" fmla="*/ 0 h 493"/>
                  <a:gd name="T8" fmla="*/ 0 w 697"/>
                  <a:gd name="T9" fmla="*/ 0 h 493"/>
                  <a:gd name="T10" fmla="*/ 626 w 697"/>
                  <a:gd name="T11" fmla="*/ 422 h 493"/>
                  <a:gd name="T12" fmla="*/ 71 w 697"/>
                  <a:gd name="T13" fmla="*/ 422 h 493"/>
                  <a:gd name="T14" fmla="*/ 71 w 697"/>
                  <a:gd name="T15" fmla="*/ 73 h 493"/>
                  <a:gd name="T16" fmla="*/ 626 w 697"/>
                  <a:gd name="T17" fmla="*/ 73 h 493"/>
                  <a:gd name="T18" fmla="*/ 626 w 697"/>
                  <a:gd name="T19" fmla="*/ 4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7" h="493">
                    <a:moveTo>
                      <a:pt x="0" y="0"/>
                    </a:moveTo>
                    <a:lnTo>
                      <a:pt x="0" y="493"/>
                    </a:lnTo>
                    <a:lnTo>
                      <a:pt x="697" y="493"/>
                    </a:lnTo>
                    <a:lnTo>
                      <a:pt x="697" y="0"/>
                    </a:lnTo>
                    <a:lnTo>
                      <a:pt x="0" y="0"/>
                    </a:lnTo>
                    <a:close/>
                    <a:moveTo>
                      <a:pt x="626" y="422"/>
                    </a:moveTo>
                    <a:lnTo>
                      <a:pt x="71" y="422"/>
                    </a:lnTo>
                    <a:lnTo>
                      <a:pt x="71" y="73"/>
                    </a:lnTo>
                    <a:lnTo>
                      <a:pt x="626" y="73"/>
                    </a:lnTo>
                    <a:lnTo>
                      <a:pt x="626" y="4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2" name="Freeform 28"/>
              <p:cNvSpPr>
                <a:spLocks/>
              </p:cNvSpPr>
              <p:nvPr/>
            </p:nvSpPr>
            <p:spPr bwMode="black">
              <a:xfrm>
                <a:off x="3565165" y="1189188"/>
                <a:ext cx="401638" cy="338138"/>
              </a:xfrm>
              <a:custGeom>
                <a:avLst/>
                <a:gdLst>
                  <a:gd name="T0" fmla="*/ 0 w 107"/>
                  <a:gd name="T1" fmla="*/ 90 h 90"/>
                  <a:gd name="T2" fmla="*/ 54 w 107"/>
                  <a:gd name="T3" fmla="*/ 0 h 90"/>
                  <a:gd name="T4" fmla="*/ 107 w 107"/>
                  <a:gd name="T5" fmla="*/ 90 h 90"/>
                  <a:gd name="T6" fmla="*/ 0 w 107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90">
                    <a:moveTo>
                      <a:pt x="0" y="90"/>
                    </a:moveTo>
                    <a:cubicBezTo>
                      <a:pt x="0" y="40"/>
                      <a:pt x="8" y="0"/>
                      <a:pt x="54" y="0"/>
                    </a:cubicBezTo>
                    <a:cubicBezTo>
                      <a:pt x="99" y="0"/>
                      <a:pt x="107" y="40"/>
                      <a:pt x="107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3" name="Freeform 29"/>
              <p:cNvSpPr>
                <a:spLocks/>
              </p:cNvSpPr>
              <p:nvPr/>
            </p:nvSpPr>
            <p:spPr bwMode="black">
              <a:xfrm>
                <a:off x="3958865" y="1230463"/>
                <a:ext cx="225425" cy="244475"/>
              </a:xfrm>
              <a:custGeom>
                <a:avLst/>
                <a:gdLst>
                  <a:gd name="T0" fmla="*/ 0 w 60"/>
                  <a:gd name="T1" fmla="*/ 4 h 65"/>
                  <a:gd name="T2" fmla="*/ 14 w 60"/>
                  <a:gd name="T3" fmla="*/ 65 h 65"/>
                  <a:gd name="T4" fmla="*/ 60 w 60"/>
                  <a:gd name="T5" fmla="*/ 65 h 65"/>
                  <a:gd name="T6" fmla="*/ 18 w 60"/>
                  <a:gd name="T7" fmla="*/ 0 h 65"/>
                  <a:gd name="T8" fmla="*/ 0 w 60"/>
                  <a:gd name="T9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5">
                    <a:moveTo>
                      <a:pt x="0" y="4"/>
                    </a:moveTo>
                    <a:cubicBezTo>
                      <a:pt x="11" y="22"/>
                      <a:pt x="14" y="46"/>
                      <a:pt x="14" y="65"/>
                    </a:cubicBezTo>
                    <a:cubicBezTo>
                      <a:pt x="20" y="65"/>
                      <a:pt x="53" y="65"/>
                      <a:pt x="60" y="65"/>
                    </a:cubicBezTo>
                    <a:cubicBezTo>
                      <a:pt x="59" y="19"/>
                      <a:pt x="46" y="0"/>
                      <a:pt x="18" y="0"/>
                    </a:cubicBezTo>
                    <a:cubicBezTo>
                      <a:pt x="11" y="0"/>
                      <a:pt x="5" y="1"/>
                      <a:pt x="0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4" name="Oval 30"/>
              <p:cNvSpPr>
                <a:spLocks noChangeArrowheads="1"/>
              </p:cNvSpPr>
              <p:nvPr/>
            </p:nvSpPr>
            <p:spPr bwMode="black">
              <a:xfrm>
                <a:off x="3647715" y="930426"/>
                <a:ext cx="239713" cy="2397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5" name="Oval 31"/>
              <p:cNvSpPr>
                <a:spLocks noChangeArrowheads="1"/>
              </p:cNvSpPr>
              <p:nvPr/>
            </p:nvSpPr>
            <p:spPr bwMode="black">
              <a:xfrm>
                <a:off x="3933465" y="1020913"/>
                <a:ext cx="182563" cy="179388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</p:grpSp>
        <p:sp>
          <p:nvSpPr>
            <p:cNvPr id="9" name="Donut 8"/>
            <p:cNvSpPr>
              <a:spLocks noChangeAspect="1"/>
            </p:cNvSpPr>
            <p:nvPr/>
          </p:nvSpPr>
          <p:spPr bwMode="auto">
            <a:xfrm>
              <a:off x="4604545" y="164023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24419" y="1626595"/>
            <a:ext cx="673556" cy="696382"/>
            <a:chOff x="4046256" y="2408118"/>
            <a:chExt cx="392110" cy="392110"/>
          </a:xfrm>
          <a:solidFill>
            <a:schemeClr val="tx1"/>
          </a:solidFill>
        </p:grpSpPr>
        <p:grpSp>
          <p:nvGrpSpPr>
            <p:cNvPr id="17" name="Group 142"/>
            <p:cNvGrpSpPr/>
            <p:nvPr/>
          </p:nvGrpSpPr>
          <p:grpSpPr bwMode="black">
            <a:xfrm>
              <a:off x="4134994" y="2521400"/>
              <a:ext cx="214635" cy="165546"/>
              <a:chOff x="6673850" y="4338638"/>
              <a:chExt cx="1403351" cy="1082675"/>
            </a:xfrm>
            <a:grpFill/>
          </p:grpSpPr>
          <p:sp>
            <p:nvSpPr>
              <p:cNvPr id="19" name="Freeform 247"/>
              <p:cNvSpPr>
                <a:spLocks/>
              </p:cNvSpPr>
              <p:nvPr/>
            </p:nvSpPr>
            <p:spPr bwMode="black">
              <a:xfrm>
                <a:off x="7572375" y="4525963"/>
                <a:ext cx="160338" cy="249238"/>
              </a:xfrm>
              <a:custGeom>
                <a:avLst/>
                <a:gdLst>
                  <a:gd name="T0" fmla="*/ 14 w 30"/>
                  <a:gd name="T1" fmla="*/ 29 h 46"/>
                  <a:gd name="T2" fmla="*/ 14 w 30"/>
                  <a:gd name="T3" fmla="*/ 45 h 46"/>
                  <a:gd name="T4" fmla="*/ 22 w 30"/>
                  <a:gd name="T5" fmla="*/ 22 h 46"/>
                  <a:gd name="T6" fmla="*/ 0 w 30"/>
                  <a:gd name="T7" fmla="*/ 0 h 46"/>
                  <a:gd name="T8" fmla="*/ 0 w 30"/>
                  <a:gd name="T9" fmla="*/ 0 h 46"/>
                  <a:gd name="T10" fmla="*/ 14 w 30"/>
                  <a:gd name="T11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6">
                    <a:moveTo>
                      <a:pt x="14" y="29"/>
                    </a:moveTo>
                    <a:cubicBezTo>
                      <a:pt x="14" y="45"/>
                      <a:pt x="14" y="45"/>
                      <a:pt x="14" y="45"/>
                    </a:cubicBezTo>
                    <a:cubicBezTo>
                      <a:pt x="21" y="46"/>
                      <a:pt x="30" y="39"/>
                      <a:pt x="22" y="22"/>
                    </a:cubicBezTo>
                    <a:cubicBezTo>
                      <a:pt x="15" y="6"/>
                      <a:pt x="5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6"/>
                      <a:pt x="14" y="17"/>
                      <a:pt x="14" y="2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0" name="Freeform 248"/>
              <p:cNvSpPr>
                <a:spLocks/>
              </p:cNvSpPr>
              <p:nvPr/>
            </p:nvSpPr>
            <p:spPr bwMode="black">
              <a:xfrm>
                <a:off x="7239000" y="4525963"/>
                <a:ext cx="101600" cy="103188"/>
              </a:xfrm>
              <a:custGeom>
                <a:avLst/>
                <a:gdLst>
                  <a:gd name="T0" fmla="*/ 19 w 19"/>
                  <a:gd name="T1" fmla="*/ 0 h 19"/>
                  <a:gd name="T2" fmla="*/ 19 w 19"/>
                  <a:gd name="T3" fmla="*/ 0 h 19"/>
                  <a:gd name="T4" fmla="*/ 0 w 19"/>
                  <a:gd name="T5" fmla="*/ 15 h 19"/>
                  <a:gd name="T6" fmla="*/ 6 w 19"/>
                  <a:gd name="T7" fmla="*/ 19 h 19"/>
                  <a:gd name="T8" fmla="*/ 19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5" y="1"/>
                      <a:pt x="7" y="5"/>
                      <a:pt x="0" y="15"/>
                    </a:cubicBezTo>
                    <a:cubicBezTo>
                      <a:pt x="2" y="16"/>
                      <a:pt x="4" y="18"/>
                      <a:pt x="6" y="19"/>
                    </a:cubicBezTo>
                    <a:cubicBezTo>
                      <a:pt x="8" y="11"/>
                      <a:pt x="13" y="4"/>
                      <a:pt x="1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1" name="Freeform 249"/>
              <p:cNvSpPr>
                <a:spLocks/>
              </p:cNvSpPr>
              <p:nvPr/>
            </p:nvSpPr>
            <p:spPr bwMode="black">
              <a:xfrm>
                <a:off x="7297738" y="4537075"/>
                <a:ext cx="317500" cy="227013"/>
              </a:xfrm>
              <a:custGeom>
                <a:avLst/>
                <a:gdLst>
                  <a:gd name="T0" fmla="*/ 13 w 59"/>
                  <a:gd name="T1" fmla="*/ 42 h 42"/>
                  <a:gd name="T2" fmla="*/ 59 w 59"/>
                  <a:gd name="T3" fmla="*/ 42 h 42"/>
                  <a:gd name="T4" fmla="*/ 59 w 59"/>
                  <a:gd name="T5" fmla="*/ 26 h 42"/>
                  <a:gd name="T6" fmla="*/ 49 w 59"/>
                  <a:gd name="T7" fmla="*/ 0 h 42"/>
                  <a:gd name="T8" fmla="*/ 29 w 59"/>
                  <a:gd name="T9" fmla="*/ 9 h 42"/>
                  <a:gd name="T10" fmla="*/ 10 w 59"/>
                  <a:gd name="T11" fmla="*/ 0 h 42"/>
                  <a:gd name="T12" fmla="*/ 0 w 59"/>
                  <a:gd name="T13" fmla="*/ 22 h 42"/>
                  <a:gd name="T14" fmla="*/ 12 w 59"/>
                  <a:gd name="T15" fmla="*/ 41 h 42"/>
                  <a:gd name="T16" fmla="*/ 12 w 59"/>
                  <a:gd name="T17" fmla="*/ 41 h 42"/>
                  <a:gd name="T18" fmla="*/ 13 w 59"/>
                  <a:gd name="T1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13" y="42"/>
                    </a:moveTo>
                    <a:cubicBezTo>
                      <a:pt x="27" y="36"/>
                      <a:pt x="44" y="36"/>
                      <a:pt x="59" y="42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16"/>
                      <a:pt x="55" y="7"/>
                      <a:pt x="49" y="0"/>
                    </a:cubicBezTo>
                    <a:cubicBezTo>
                      <a:pt x="44" y="6"/>
                      <a:pt x="37" y="9"/>
                      <a:pt x="29" y="9"/>
                    </a:cubicBezTo>
                    <a:cubicBezTo>
                      <a:pt x="21" y="9"/>
                      <a:pt x="14" y="6"/>
                      <a:pt x="10" y="0"/>
                    </a:cubicBezTo>
                    <a:cubicBezTo>
                      <a:pt x="4" y="6"/>
                      <a:pt x="1" y="13"/>
                      <a:pt x="0" y="22"/>
                    </a:cubicBezTo>
                    <a:cubicBezTo>
                      <a:pt x="4" y="26"/>
                      <a:pt x="9" y="33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2"/>
                      <a:pt x="13" y="4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2" name="Oval 250"/>
              <p:cNvSpPr>
                <a:spLocks noChangeArrowheads="1"/>
              </p:cNvSpPr>
              <p:nvPr/>
            </p:nvSpPr>
            <p:spPr bwMode="black">
              <a:xfrm>
                <a:off x="7351713" y="4338638"/>
                <a:ext cx="209550" cy="2143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3" name="Freeform 251"/>
              <p:cNvSpPr>
                <a:spLocks/>
              </p:cNvSpPr>
              <p:nvPr/>
            </p:nvSpPr>
            <p:spPr bwMode="black">
              <a:xfrm>
                <a:off x="7173913" y="4624388"/>
                <a:ext cx="155575" cy="198438"/>
              </a:xfrm>
              <a:custGeom>
                <a:avLst/>
                <a:gdLst>
                  <a:gd name="T0" fmla="*/ 18 w 29"/>
                  <a:gd name="T1" fmla="*/ 37 h 37"/>
                  <a:gd name="T2" fmla="*/ 29 w 29"/>
                  <a:gd name="T3" fmla="*/ 29 h 37"/>
                  <a:gd name="T4" fmla="*/ 28 w 29"/>
                  <a:gd name="T5" fmla="*/ 28 h 37"/>
                  <a:gd name="T6" fmla="*/ 0 w 29"/>
                  <a:gd name="T7" fmla="*/ 0 h 37"/>
                  <a:gd name="T8" fmla="*/ 0 w 29"/>
                  <a:gd name="T9" fmla="*/ 0 h 37"/>
                  <a:gd name="T10" fmla="*/ 18 w 29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7">
                    <a:moveTo>
                      <a:pt x="18" y="37"/>
                    </a:moveTo>
                    <a:cubicBezTo>
                      <a:pt x="21" y="34"/>
                      <a:pt x="25" y="31"/>
                      <a:pt x="29" y="29"/>
                    </a:cubicBezTo>
                    <a:cubicBezTo>
                      <a:pt x="29" y="29"/>
                      <a:pt x="29" y="28"/>
                      <a:pt x="28" y="28"/>
                    </a:cubicBezTo>
                    <a:cubicBezTo>
                      <a:pt x="19" y="8"/>
                      <a:pt x="6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18" y="21"/>
                      <a:pt x="18" y="3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4" name="Freeform 252"/>
              <p:cNvSpPr>
                <a:spLocks/>
              </p:cNvSpPr>
              <p:nvPr/>
            </p:nvSpPr>
            <p:spPr bwMode="black">
              <a:xfrm>
                <a:off x="6673850" y="4624388"/>
                <a:ext cx="204788" cy="317500"/>
              </a:xfrm>
              <a:custGeom>
                <a:avLst/>
                <a:gdLst>
                  <a:gd name="T0" fmla="*/ 38 w 38"/>
                  <a:gd name="T1" fmla="*/ 0 h 59"/>
                  <a:gd name="T2" fmla="*/ 38 w 38"/>
                  <a:gd name="T3" fmla="*/ 0 h 59"/>
                  <a:gd name="T4" fmla="*/ 10 w 38"/>
                  <a:gd name="T5" fmla="*/ 28 h 59"/>
                  <a:gd name="T6" fmla="*/ 20 w 38"/>
                  <a:gd name="T7" fmla="*/ 58 h 59"/>
                  <a:gd name="T8" fmla="*/ 20 w 38"/>
                  <a:gd name="T9" fmla="*/ 37 h 59"/>
                  <a:gd name="T10" fmla="*/ 38 w 38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9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2" y="2"/>
                      <a:pt x="18" y="8"/>
                      <a:pt x="10" y="28"/>
                    </a:cubicBezTo>
                    <a:cubicBezTo>
                      <a:pt x="0" y="49"/>
                      <a:pt x="11" y="59"/>
                      <a:pt x="20" y="58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22"/>
                      <a:pt x="27" y="8"/>
                      <a:pt x="3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5" name="Freeform 253"/>
              <p:cNvSpPr>
                <a:spLocks/>
              </p:cNvSpPr>
              <p:nvPr/>
            </p:nvSpPr>
            <p:spPr bwMode="black">
              <a:xfrm>
                <a:off x="6818313" y="4640263"/>
                <a:ext cx="409575" cy="446088"/>
              </a:xfrm>
              <a:custGeom>
                <a:avLst/>
                <a:gdLst>
                  <a:gd name="T0" fmla="*/ 76 w 76"/>
                  <a:gd name="T1" fmla="*/ 33 h 83"/>
                  <a:gd name="T2" fmla="*/ 63 w 76"/>
                  <a:gd name="T3" fmla="*/ 0 h 83"/>
                  <a:gd name="T4" fmla="*/ 38 w 76"/>
                  <a:gd name="T5" fmla="*/ 12 h 83"/>
                  <a:gd name="T6" fmla="*/ 14 w 76"/>
                  <a:gd name="T7" fmla="*/ 0 h 83"/>
                  <a:gd name="T8" fmla="*/ 0 w 76"/>
                  <a:gd name="T9" fmla="*/ 33 h 83"/>
                  <a:gd name="T10" fmla="*/ 0 w 76"/>
                  <a:gd name="T11" fmla="*/ 66 h 83"/>
                  <a:gd name="T12" fmla="*/ 15 w 76"/>
                  <a:gd name="T13" fmla="*/ 83 h 83"/>
                  <a:gd name="T14" fmla="*/ 62 w 76"/>
                  <a:gd name="T15" fmla="*/ 83 h 83"/>
                  <a:gd name="T16" fmla="*/ 62 w 76"/>
                  <a:gd name="T17" fmla="*/ 83 h 83"/>
                  <a:gd name="T18" fmla="*/ 68 w 76"/>
                  <a:gd name="T19" fmla="*/ 55 h 83"/>
                  <a:gd name="T20" fmla="*/ 76 w 76"/>
                  <a:gd name="T21" fmla="*/ 41 h 83"/>
                  <a:gd name="T22" fmla="*/ 76 w 76"/>
                  <a:gd name="T23" fmla="*/ 3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83">
                    <a:moveTo>
                      <a:pt x="76" y="33"/>
                    </a:moveTo>
                    <a:cubicBezTo>
                      <a:pt x="76" y="20"/>
                      <a:pt x="71" y="8"/>
                      <a:pt x="63" y="0"/>
                    </a:cubicBezTo>
                    <a:cubicBezTo>
                      <a:pt x="57" y="7"/>
                      <a:pt x="48" y="12"/>
                      <a:pt x="38" y="12"/>
                    </a:cubicBezTo>
                    <a:cubicBezTo>
                      <a:pt x="28" y="12"/>
                      <a:pt x="20" y="7"/>
                      <a:pt x="14" y="0"/>
                    </a:cubicBezTo>
                    <a:cubicBezTo>
                      <a:pt x="5" y="8"/>
                      <a:pt x="0" y="20"/>
                      <a:pt x="0" y="33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6"/>
                      <a:pt x="7" y="83"/>
                      <a:pt x="15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74"/>
                      <a:pt x="63" y="64"/>
                      <a:pt x="68" y="55"/>
                    </a:cubicBezTo>
                    <a:cubicBezTo>
                      <a:pt x="70" y="50"/>
                      <a:pt x="73" y="45"/>
                      <a:pt x="76" y="41"/>
                    </a:cubicBezTo>
                    <a:lnTo>
                      <a:pt x="76" y="3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6" name="Oval 254"/>
              <p:cNvSpPr>
                <a:spLocks noChangeArrowheads="1"/>
              </p:cNvSpPr>
              <p:nvPr/>
            </p:nvSpPr>
            <p:spPr bwMode="black">
              <a:xfrm>
                <a:off x="6888163" y="4386263"/>
                <a:ext cx="274638" cy="2698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7" name="Freeform 255"/>
              <p:cNvSpPr>
                <a:spLocks/>
              </p:cNvSpPr>
              <p:nvPr/>
            </p:nvSpPr>
            <p:spPr bwMode="black">
              <a:xfrm>
                <a:off x="7732713" y="5108575"/>
                <a:ext cx="344488" cy="312738"/>
              </a:xfrm>
              <a:custGeom>
                <a:avLst/>
                <a:gdLst>
                  <a:gd name="T0" fmla="*/ 56 w 64"/>
                  <a:gd name="T1" fmla="*/ 24 h 58"/>
                  <a:gd name="T2" fmla="*/ 34 w 64"/>
                  <a:gd name="T3" fmla="*/ 14 h 58"/>
                  <a:gd name="T4" fmla="*/ 31 w 64"/>
                  <a:gd name="T5" fmla="*/ 6 h 58"/>
                  <a:gd name="T6" fmla="*/ 20 w 64"/>
                  <a:gd name="T7" fmla="*/ 0 h 58"/>
                  <a:gd name="T8" fmla="*/ 14 w 64"/>
                  <a:gd name="T9" fmla="*/ 23 h 58"/>
                  <a:gd name="T10" fmla="*/ 0 w 64"/>
                  <a:gd name="T11" fmla="*/ 42 h 58"/>
                  <a:gd name="T12" fmla="*/ 11 w 64"/>
                  <a:gd name="T13" fmla="*/ 47 h 58"/>
                  <a:gd name="T14" fmla="*/ 19 w 64"/>
                  <a:gd name="T15" fmla="*/ 44 h 58"/>
                  <a:gd name="T16" fmla="*/ 41 w 64"/>
                  <a:gd name="T17" fmla="*/ 55 h 58"/>
                  <a:gd name="T18" fmla="*/ 58 w 64"/>
                  <a:gd name="T19" fmla="*/ 47 h 58"/>
                  <a:gd name="T20" fmla="*/ 60 w 64"/>
                  <a:gd name="T21" fmla="*/ 42 h 58"/>
                  <a:gd name="T22" fmla="*/ 56 w 64"/>
                  <a:gd name="T23" fmla="*/ 2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6" y="24"/>
                    </a:move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1"/>
                      <a:pt x="34" y="7"/>
                      <a:pt x="31" y="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8"/>
                      <a:pt x="17" y="16"/>
                      <a:pt x="14" y="23"/>
                    </a:cubicBezTo>
                    <a:cubicBezTo>
                      <a:pt x="10" y="30"/>
                      <a:pt x="5" y="37"/>
                      <a:pt x="0" y="42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4" y="49"/>
                      <a:pt x="18" y="47"/>
                      <a:pt x="19" y="44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7" y="58"/>
                      <a:pt x="54" y="54"/>
                      <a:pt x="58" y="47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4" y="35"/>
                      <a:pt x="62" y="27"/>
                      <a:pt x="56" y="2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8" name="Freeform 256"/>
              <p:cNvSpPr>
                <a:spLocks noEditPoints="1"/>
              </p:cNvSpPr>
              <p:nvPr/>
            </p:nvSpPr>
            <p:spPr bwMode="black">
              <a:xfrm>
                <a:off x="7158038" y="4748213"/>
                <a:ext cx="671513" cy="673100"/>
              </a:xfrm>
              <a:custGeom>
                <a:avLst/>
                <a:gdLst>
                  <a:gd name="T0" fmla="*/ 86 w 125"/>
                  <a:gd name="T1" fmla="*/ 13 h 125"/>
                  <a:gd name="T2" fmla="*/ 13 w 125"/>
                  <a:gd name="T3" fmla="*/ 39 h 125"/>
                  <a:gd name="T4" fmla="*/ 39 w 125"/>
                  <a:gd name="T5" fmla="*/ 112 h 125"/>
                  <a:gd name="T6" fmla="*/ 112 w 125"/>
                  <a:gd name="T7" fmla="*/ 86 h 125"/>
                  <a:gd name="T8" fmla="*/ 86 w 125"/>
                  <a:gd name="T9" fmla="*/ 13 h 125"/>
                  <a:gd name="T10" fmla="*/ 97 w 125"/>
                  <a:gd name="T11" fmla="*/ 79 h 125"/>
                  <a:gd name="T12" fmla="*/ 47 w 125"/>
                  <a:gd name="T13" fmla="*/ 96 h 125"/>
                  <a:gd name="T14" fmla="*/ 29 w 125"/>
                  <a:gd name="T15" fmla="*/ 46 h 125"/>
                  <a:gd name="T16" fmla="*/ 79 w 125"/>
                  <a:gd name="T17" fmla="*/ 28 h 125"/>
                  <a:gd name="T18" fmla="*/ 97 w 125"/>
                  <a:gd name="T19" fmla="*/ 7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5">
                    <a:moveTo>
                      <a:pt x="86" y="13"/>
                    </a:moveTo>
                    <a:cubicBezTo>
                      <a:pt x="59" y="0"/>
                      <a:pt x="26" y="12"/>
                      <a:pt x="13" y="39"/>
                    </a:cubicBezTo>
                    <a:cubicBezTo>
                      <a:pt x="0" y="66"/>
                      <a:pt x="12" y="99"/>
                      <a:pt x="39" y="112"/>
                    </a:cubicBezTo>
                    <a:cubicBezTo>
                      <a:pt x="66" y="125"/>
                      <a:pt x="99" y="113"/>
                      <a:pt x="112" y="86"/>
                    </a:cubicBezTo>
                    <a:cubicBezTo>
                      <a:pt x="125" y="59"/>
                      <a:pt x="114" y="26"/>
                      <a:pt x="86" y="13"/>
                    </a:cubicBezTo>
                    <a:close/>
                    <a:moveTo>
                      <a:pt x="97" y="79"/>
                    </a:moveTo>
                    <a:cubicBezTo>
                      <a:pt x="88" y="97"/>
                      <a:pt x="65" y="105"/>
                      <a:pt x="47" y="96"/>
                    </a:cubicBezTo>
                    <a:cubicBezTo>
                      <a:pt x="28" y="87"/>
                      <a:pt x="20" y="65"/>
                      <a:pt x="29" y="46"/>
                    </a:cubicBezTo>
                    <a:cubicBezTo>
                      <a:pt x="38" y="27"/>
                      <a:pt x="60" y="19"/>
                      <a:pt x="79" y="28"/>
                    </a:cubicBezTo>
                    <a:cubicBezTo>
                      <a:pt x="98" y="37"/>
                      <a:pt x="106" y="60"/>
                      <a:pt x="97" y="7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9" name="Freeform 257"/>
              <p:cNvSpPr>
                <a:spLocks/>
              </p:cNvSpPr>
              <p:nvPr/>
            </p:nvSpPr>
            <p:spPr bwMode="black">
              <a:xfrm>
                <a:off x="7351713" y="4908550"/>
                <a:ext cx="225425" cy="150813"/>
              </a:xfrm>
              <a:custGeom>
                <a:avLst/>
                <a:gdLst>
                  <a:gd name="T0" fmla="*/ 39 w 42"/>
                  <a:gd name="T1" fmla="*/ 7 h 28"/>
                  <a:gd name="T2" fmla="*/ 39 w 42"/>
                  <a:gd name="T3" fmla="*/ 7 h 28"/>
                  <a:gd name="T4" fmla="*/ 1 w 42"/>
                  <a:gd name="T5" fmla="*/ 20 h 28"/>
                  <a:gd name="T6" fmla="*/ 3 w 42"/>
                  <a:gd name="T7" fmla="*/ 27 h 28"/>
                  <a:gd name="T8" fmla="*/ 10 w 42"/>
                  <a:gd name="T9" fmla="*/ 24 h 28"/>
                  <a:gd name="T10" fmla="*/ 35 w 42"/>
                  <a:gd name="T11" fmla="*/ 15 h 28"/>
                  <a:gd name="T12" fmla="*/ 41 w 42"/>
                  <a:gd name="T13" fmla="*/ 13 h 28"/>
                  <a:gd name="T14" fmla="*/ 39 w 42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39" y="7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25" y="0"/>
                      <a:pt x="8" y="6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6" y="28"/>
                      <a:pt x="8" y="27"/>
                      <a:pt x="10" y="24"/>
                    </a:cubicBezTo>
                    <a:cubicBezTo>
                      <a:pt x="14" y="15"/>
                      <a:pt x="25" y="11"/>
                      <a:pt x="35" y="15"/>
                    </a:cubicBezTo>
                    <a:cubicBezTo>
                      <a:pt x="37" y="16"/>
                      <a:pt x="40" y="15"/>
                      <a:pt x="41" y="13"/>
                    </a:cubicBezTo>
                    <a:cubicBezTo>
                      <a:pt x="42" y="11"/>
                      <a:pt x="41" y="8"/>
                      <a:pt x="39" y="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</p:grpSp>
        <p:sp>
          <p:nvSpPr>
            <p:cNvPr id="18" name="Donut 17"/>
            <p:cNvSpPr>
              <a:spLocks noChangeAspect="1"/>
            </p:cNvSpPr>
            <p:nvPr/>
          </p:nvSpPr>
          <p:spPr bwMode="auto">
            <a:xfrm>
              <a:off x="4046256" y="240811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0" name="Freeform 14"/>
          <p:cNvSpPr>
            <a:spLocks noEditPoints="1"/>
          </p:cNvSpPr>
          <p:nvPr/>
        </p:nvSpPr>
        <p:spPr bwMode="black">
          <a:xfrm>
            <a:off x="9912043" y="4674750"/>
            <a:ext cx="676287" cy="696384"/>
          </a:xfrm>
          <a:custGeom>
            <a:avLst/>
            <a:gdLst>
              <a:gd name="T0" fmla="*/ 109 w 150"/>
              <a:gd name="T1" fmla="*/ 58 h 149"/>
              <a:gd name="T2" fmla="*/ 115 w 150"/>
              <a:gd name="T3" fmla="*/ 58 h 149"/>
              <a:gd name="T4" fmla="*/ 104 w 150"/>
              <a:gd name="T5" fmla="*/ 54 h 149"/>
              <a:gd name="T6" fmla="*/ 104 w 150"/>
              <a:gd name="T7" fmla="*/ 48 h 149"/>
              <a:gd name="T8" fmla="*/ 104 w 150"/>
              <a:gd name="T9" fmla="*/ 54 h 149"/>
              <a:gd name="T10" fmla="*/ 101 w 150"/>
              <a:gd name="T11" fmla="*/ 66 h 149"/>
              <a:gd name="T12" fmla="*/ 107 w 150"/>
              <a:gd name="T13" fmla="*/ 66 h 149"/>
              <a:gd name="T14" fmla="*/ 96 w 150"/>
              <a:gd name="T15" fmla="*/ 61 h 149"/>
              <a:gd name="T16" fmla="*/ 96 w 150"/>
              <a:gd name="T17" fmla="*/ 55 h 149"/>
              <a:gd name="T18" fmla="*/ 96 w 150"/>
              <a:gd name="T19" fmla="*/ 61 h 149"/>
              <a:gd name="T20" fmla="*/ 83 w 150"/>
              <a:gd name="T21" fmla="*/ 76 h 149"/>
              <a:gd name="T22" fmla="*/ 96 w 150"/>
              <a:gd name="T23" fmla="*/ 76 h 149"/>
              <a:gd name="T24" fmla="*/ 75 w 150"/>
              <a:gd name="T25" fmla="*/ 65 h 149"/>
              <a:gd name="T26" fmla="*/ 75 w 150"/>
              <a:gd name="T27" fmla="*/ 53 h 149"/>
              <a:gd name="T28" fmla="*/ 75 w 150"/>
              <a:gd name="T29" fmla="*/ 65 h 149"/>
              <a:gd name="T30" fmla="*/ 52 w 150"/>
              <a:gd name="T31" fmla="*/ 76 h 149"/>
              <a:gd name="T32" fmla="*/ 69 w 150"/>
              <a:gd name="T33" fmla="*/ 76 h 149"/>
              <a:gd name="T34" fmla="*/ 46 w 150"/>
              <a:gd name="T35" fmla="*/ 65 h 149"/>
              <a:gd name="T36" fmla="*/ 46 w 150"/>
              <a:gd name="T37" fmla="*/ 51 h 149"/>
              <a:gd name="T38" fmla="*/ 46 w 150"/>
              <a:gd name="T39" fmla="*/ 65 h 149"/>
              <a:gd name="T40" fmla="*/ 109 w 150"/>
              <a:gd name="T41" fmla="*/ 45 h 149"/>
              <a:gd name="T42" fmla="*/ 97 w 150"/>
              <a:gd name="T43" fmla="*/ 41 h 149"/>
              <a:gd name="T44" fmla="*/ 75 w 150"/>
              <a:gd name="T45" fmla="*/ 49 h 149"/>
              <a:gd name="T46" fmla="*/ 54 w 150"/>
              <a:gd name="T47" fmla="*/ 41 h 149"/>
              <a:gd name="T48" fmla="*/ 41 w 150"/>
              <a:gd name="T49" fmla="*/ 45 h 149"/>
              <a:gd name="T50" fmla="*/ 28 w 150"/>
              <a:gd name="T51" fmla="*/ 94 h 149"/>
              <a:gd name="T52" fmla="*/ 55 w 150"/>
              <a:gd name="T53" fmla="*/ 93 h 149"/>
              <a:gd name="T54" fmla="*/ 114 w 150"/>
              <a:gd name="T55" fmla="*/ 107 h 149"/>
              <a:gd name="T56" fmla="*/ 116 w 150"/>
              <a:gd name="T57" fmla="*/ 54 h 149"/>
              <a:gd name="T58" fmla="*/ 10 w 150"/>
              <a:gd name="T59" fmla="*/ 75 h 149"/>
              <a:gd name="T60" fmla="*/ 141 w 150"/>
              <a:gd name="T61" fmla="*/ 75 h 149"/>
              <a:gd name="T62" fmla="*/ 75 w 150"/>
              <a:gd name="T63" fmla="*/ 0 h 149"/>
              <a:gd name="T64" fmla="*/ 75 w 150"/>
              <a:gd name="T65" fmla="*/ 149 h 149"/>
              <a:gd name="T66" fmla="*/ 75 w 150"/>
              <a:gd name="T6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" h="149">
                <a:moveTo>
                  <a:pt x="112" y="61"/>
                </a:moveTo>
                <a:cubicBezTo>
                  <a:pt x="110" y="61"/>
                  <a:pt x="109" y="60"/>
                  <a:pt x="109" y="58"/>
                </a:cubicBezTo>
                <a:cubicBezTo>
                  <a:pt x="109" y="57"/>
                  <a:pt x="110" y="55"/>
                  <a:pt x="112" y="55"/>
                </a:cubicBezTo>
                <a:cubicBezTo>
                  <a:pt x="114" y="55"/>
                  <a:pt x="115" y="57"/>
                  <a:pt x="115" y="58"/>
                </a:cubicBezTo>
                <a:cubicBezTo>
                  <a:pt x="115" y="60"/>
                  <a:pt x="114" y="61"/>
                  <a:pt x="112" y="61"/>
                </a:cubicBezTo>
                <a:moveTo>
                  <a:pt x="104" y="54"/>
                </a:moveTo>
                <a:cubicBezTo>
                  <a:pt x="103" y="54"/>
                  <a:pt x="101" y="52"/>
                  <a:pt x="101" y="51"/>
                </a:cubicBezTo>
                <a:cubicBezTo>
                  <a:pt x="101" y="49"/>
                  <a:pt x="103" y="48"/>
                  <a:pt x="104" y="48"/>
                </a:cubicBezTo>
                <a:cubicBezTo>
                  <a:pt x="106" y="48"/>
                  <a:pt x="107" y="49"/>
                  <a:pt x="107" y="51"/>
                </a:cubicBezTo>
                <a:cubicBezTo>
                  <a:pt x="107" y="52"/>
                  <a:pt x="106" y="54"/>
                  <a:pt x="104" y="54"/>
                </a:cubicBezTo>
                <a:moveTo>
                  <a:pt x="104" y="69"/>
                </a:moveTo>
                <a:cubicBezTo>
                  <a:pt x="102" y="69"/>
                  <a:pt x="101" y="68"/>
                  <a:pt x="101" y="66"/>
                </a:cubicBezTo>
                <a:cubicBezTo>
                  <a:pt x="101" y="64"/>
                  <a:pt x="102" y="63"/>
                  <a:pt x="104" y="63"/>
                </a:cubicBezTo>
                <a:cubicBezTo>
                  <a:pt x="106" y="63"/>
                  <a:pt x="107" y="64"/>
                  <a:pt x="107" y="66"/>
                </a:cubicBezTo>
                <a:cubicBezTo>
                  <a:pt x="107" y="68"/>
                  <a:pt x="106" y="69"/>
                  <a:pt x="104" y="69"/>
                </a:cubicBezTo>
                <a:moveTo>
                  <a:pt x="96" y="61"/>
                </a:moveTo>
                <a:cubicBezTo>
                  <a:pt x="95" y="61"/>
                  <a:pt x="93" y="60"/>
                  <a:pt x="93" y="58"/>
                </a:cubicBezTo>
                <a:cubicBezTo>
                  <a:pt x="93" y="57"/>
                  <a:pt x="95" y="55"/>
                  <a:pt x="96" y="55"/>
                </a:cubicBezTo>
                <a:cubicBezTo>
                  <a:pt x="98" y="55"/>
                  <a:pt x="99" y="57"/>
                  <a:pt x="99" y="58"/>
                </a:cubicBezTo>
                <a:cubicBezTo>
                  <a:pt x="99" y="60"/>
                  <a:pt x="98" y="61"/>
                  <a:pt x="96" y="61"/>
                </a:cubicBezTo>
                <a:moveTo>
                  <a:pt x="89" y="82"/>
                </a:moveTo>
                <a:cubicBezTo>
                  <a:pt x="85" y="82"/>
                  <a:pt x="83" y="79"/>
                  <a:pt x="83" y="76"/>
                </a:cubicBezTo>
                <a:cubicBezTo>
                  <a:pt x="83" y="72"/>
                  <a:pt x="85" y="69"/>
                  <a:pt x="89" y="69"/>
                </a:cubicBezTo>
                <a:cubicBezTo>
                  <a:pt x="93" y="69"/>
                  <a:pt x="96" y="72"/>
                  <a:pt x="96" y="76"/>
                </a:cubicBezTo>
                <a:cubicBezTo>
                  <a:pt x="96" y="79"/>
                  <a:pt x="93" y="82"/>
                  <a:pt x="89" y="82"/>
                </a:cubicBezTo>
                <a:moveTo>
                  <a:pt x="75" y="65"/>
                </a:moveTo>
                <a:cubicBezTo>
                  <a:pt x="72" y="65"/>
                  <a:pt x="69" y="62"/>
                  <a:pt x="69" y="59"/>
                </a:cubicBezTo>
                <a:cubicBezTo>
                  <a:pt x="69" y="55"/>
                  <a:pt x="72" y="53"/>
                  <a:pt x="75" y="53"/>
                </a:cubicBezTo>
                <a:cubicBezTo>
                  <a:pt x="79" y="53"/>
                  <a:pt x="82" y="55"/>
                  <a:pt x="82" y="59"/>
                </a:cubicBezTo>
                <a:cubicBezTo>
                  <a:pt x="82" y="62"/>
                  <a:pt x="79" y="65"/>
                  <a:pt x="75" y="65"/>
                </a:cubicBezTo>
                <a:moveTo>
                  <a:pt x="60" y="84"/>
                </a:moveTo>
                <a:cubicBezTo>
                  <a:pt x="56" y="84"/>
                  <a:pt x="52" y="80"/>
                  <a:pt x="52" y="76"/>
                </a:cubicBezTo>
                <a:cubicBezTo>
                  <a:pt x="52" y="71"/>
                  <a:pt x="56" y="67"/>
                  <a:pt x="60" y="67"/>
                </a:cubicBezTo>
                <a:cubicBezTo>
                  <a:pt x="65" y="67"/>
                  <a:pt x="69" y="71"/>
                  <a:pt x="69" y="76"/>
                </a:cubicBezTo>
                <a:cubicBezTo>
                  <a:pt x="69" y="80"/>
                  <a:pt x="65" y="84"/>
                  <a:pt x="60" y="84"/>
                </a:cubicBezTo>
                <a:moveTo>
                  <a:pt x="46" y="65"/>
                </a:moveTo>
                <a:cubicBezTo>
                  <a:pt x="42" y="65"/>
                  <a:pt x="39" y="62"/>
                  <a:pt x="39" y="58"/>
                </a:cubicBezTo>
                <a:cubicBezTo>
                  <a:pt x="39" y="54"/>
                  <a:pt x="42" y="51"/>
                  <a:pt x="46" y="51"/>
                </a:cubicBezTo>
                <a:cubicBezTo>
                  <a:pt x="50" y="51"/>
                  <a:pt x="53" y="54"/>
                  <a:pt x="53" y="58"/>
                </a:cubicBezTo>
                <a:cubicBezTo>
                  <a:pt x="53" y="62"/>
                  <a:pt x="50" y="65"/>
                  <a:pt x="46" y="65"/>
                </a:cubicBezTo>
                <a:moveTo>
                  <a:pt x="116" y="54"/>
                </a:moveTo>
                <a:cubicBezTo>
                  <a:pt x="114" y="51"/>
                  <a:pt x="112" y="47"/>
                  <a:pt x="109" y="45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05" y="40"/>
                  <a:pt x="97" y="41"/>
                  <a:pt x="97" y="41"/>
                </a:cubicBezTo>
                <a:cubicBezTo>
                  <a:pt x="96" y="42"/>
                  <a:pt x="96" y="42"/>
                  <a:pt x="96" y="42"/>
                </a:cubicBezTo>
                <a:cubicBezTo>
                  <a:pt x="90" y="44"/>
                  <a:pt x="90" y="49"/>
                  <a:pt x="75" y="49"/>
                </a:cubicBezTo>
                <a:cubicBezTo>
                  <a:pt x="60" y="49"/>
                  <a:pt x="61" y="44"/>
                  <a:pt x="55" y="42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46" y="40"/>
                  <a:pt x="41" y="44"/>
                </a:cubicBezTo>
                <a:cubicBezTo>
                  <a:pt x="41" y="45"/>
                  <a:pt x="41" y="45"/>
                  <a:pt x="41" y="45"/>
                </a:cubicBezTo>
                <a:cubicBezTo>
                  <a:pt x="38" y="47"/>
                  <a:pt x="37" y="51"/>
                  <a:pt x="35" y="54"/>
                </a:cubicBezTo>
                <a:cubicBezTo>
                  <a:pt x="32" y="61"/>
                  <a:pt x="27" y="80"/>
                  <a:pt x="28" y="94"/>
                </a:cubicBezTo>
                <a:cubicBezTo>
                  <a:pt x="29" y="105"/>
                  <a:pt x="31" y="107"/>
                  <a:pt x="36" y="107"/>
                </a:cubicBezTo>
                <a:cubicBezTo>
                  <a:pt x="41" y="108"/>
                  <a:pt x="49" y="98"/>
                  <a:pt x="55" y="93"/>
                </a:cubicBezTo>
                <a:cubicBezTo>
                  <a:pt x="62" y="88"/>
                  <a:pt x="89" y="88"/>
                  <a:pt x="96" y="93"/>
                </a:cubicBezTo>
                <a:cubicBezTo>
                  <a:pt x="102" y="98"/>
                  <a:pt x="109" y="108"/>
                  <a:pt x="114" y="107"/>
                </a:cubicBezTo>
                <a:cubicBezTo>
                  <a:pt x="120" y="107"/>
                  <a:pt x="121" y="105"/>
                  <a:pt x="122" y="94"/>
                </a:cubicBezTo>
                <a:cubicBezTo>
                  <a:pt x="124" y="80"/>
                  <a:pt x="119" y="61"/>
                  <a:pt x="116" y="54"/>
                </a:cubicBezTo>
                <a:moveTo>
                  <a:pt x="75" y="140"/>
                </a:move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1" y="39"/>
                  <a:pt x="141" y="75"/>
                </a:cubicBezTo>
                <a:cubicBezTo>
                  <a:pt x="141" y="111"/>
                  <a:pt x="111" y="140"/>
                  <a:pt x="75" y="140"/>
                </a:cubicBezTo>
                <a:moveTo>
                  <a:pt x="75" y="0"/>
                </a:move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49"/>
                  <a:pt x="75" y="149"/>
                </a:cubicBezTo>
                <a:cubicBezTo>
                  <a:pt x="117" y="149"/>
                  <a:pt x="150" y="116"/>
                  <a:pt x="150" y="75"/>
                </a:cubicBezTo>
                <a:cubicBezTo>
                  <a:pt x="150" y="33"/>
                  <a:pt x="117" y="0"/>
                  <a:pt x="75" y="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647997" y="1373190"/>
            <a:ext cx="673556" cy="696382"/>
            <a:chOff x="4179295" y="3183652"/>
            <a:chExt cx="392110" cy="392110"/>
          </a:xfrm>
          <a:solidFill>
            <a:schemeClr val="tx1"/>
          </a:solidFill>
        </p:grpSpPr>
        <p:sp>
          <p:nvSpPr>
            <p:cNvPr id="32" name="Freeform 15"/>
            <p:cNvSpPr>
              <a:spLocks noEditPoints="1"/>
            </p:cNvSpPr>
            <p:nvPr/>
          </p:nvSpPr>
          <p:spPr bwMode="black">
            <a:xfrm>
              <a:off x="4254000" y="3269045"/>
              <a:ext cx="242700" cy="221324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0680" tIns="40341" rIns="80680" bIns="40341" numCol="1" anchor="t" anchorCtr="0" compatLnSpc="1">
              <a:prstTxWarp prst="textNoShape">
                <a:avLst/>
              </a:prstTxWarp>
            </a:bodyPr>
            <a:lstStyle/>
            <a:p>
              <a:pPr defTabSz="672201">
                <a:defRPr/>
              </a:pPr>
              <a:endParaRPr lang="en-US" sz="1568" kern="0" dirty="0">
                <a:solidFill>
                  <a:schemeClr val="tx1"/>
                </a:solidFill>
                <a:latin typeface="Blender Pro Book"/>
              </a:endParaRPr>
            </a:p>
          </p:txBody>
        </p:sp>
        <p:sp>
          <p:nvSpPr>
            <p:cNvPr id="33" name="Donut 32"/>
            <p:cNvSpPr>
              <a:spLocks noChangeAspect="1"/>
            </p:cNvSpPr>
            <p:nvPr/>
          </p:nvSpPr>
          <p:spPr bwMode="auto">
            <a:xfrm>
              <a:off x="4179295" y="3183652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Freeform 46"/>
          <p:cNvSpPr>
            <a:spLocks noEditPoints="1"/>
          </p:cNvSpPr>
          <p:nvPr/>
        </p:nvSpPr>
        <p:spPr bwMode="black">
          <a:xfrm>
            <a:off x="10721177" y="5499291"/>
            <a:ext cx="689925" cy="673835"/>
          </a:xfrm>
          <a:custGeom>
            <a:avLst/>
            <a:gdLst>
              <a:gd name="T0" fmla="*/ 76 w 153"/>
              <a:gd name="T1" fmla="*/ 9 h 144"/>
              <a:gd name="T2" fmla="*/ 76 w 153"/>
              <a:gd name="T3" fmla="*/ 9 h 144"/>
              <a:gd name="T4" fmla="*/ 76 w 153"/>
              <a:gd name="T5" fmla="*/ 9 h 144"/>
              <a:gd name="T6" fmla="*/ 14 w 153"/>
              <a:gd name="T7" fmla="*/ 64 h 144"/>
              <a:gd name="T8" fmla="*/ 27 w 153"/>
              <a:gd name="T9" fmla="*/ 110 h 144"/>
              <a:gd name="T10" fmla="*/ 68 w 153"/>
              <a:gd name="T11" fmla="*/ 134 h 144"/>
              <a:gd name="T12" fmla="*/ 76 w 153"/>
              <a:gd name="T13" fmla="*/ 134 h 144"/>
              <a:gd name="T14" fmla="*/ 138 w 153"/>
              <a:gd name="T15" fmla="*/ 80 h 144"/>
              <a:gd name="T16" fmla="*/ 126 w 153"/>
              <a:gd name="T17" fmla="*/ 34 h 144"/>
              <a:gd name="T18" fmla="*/ 85 w 153"/>
              <a:gd name="T19" fmla="*/ 10 h 144"/>
              <a:gd name="T20" fmla="*/ 76 w 153"/>
              <a:gd name="T21" fmla="*/ 9 h 144"/>
              <a:gd name="T22" fmla="*/ 76 w 153"/>
              <a:gd name="T23" fmla="*/ 0 h 144"/>
              <a:gd name="T24" fmla="*/ 86 w 153"/>
              <a:gd name="T25" fmla="*/ 1 h 144"/>
              <a:gd name="T26" fmla="*/ 148 w 153"/>
              <a:gd name="T27" fmla="*/ 81 h 144"/>
              <a:gd name="T28" fmla="*/ 76 w 153"/>
              <a:gd name="T29" fmla="*/ 144 h 144"/>
              <a:gd name="T30" fmla="*/ 67 w 153"/>
              <a:gd name="T31" fmla="*/ 143 h 144"/>
              <a:gd name="T32" fmla="*/ 5 w 153"/>
              <a:gd name="T33" fmla="*/ 62 h 144"/>
              <a:gd name="T34" fmla="*/ 76 w 153"/>
              <a:gd name="T35" fmla="*/ 0 h 144"/>
              <a:gd name="T36" fmla="*/ 89 w 153"/>
              <a:gd name="T37" fmla="*/ 34 h 144"/>
              <a:gd name="T38" fmla="*/ 82 w 153"/>
              <a:gd name="T39" fmla="*/ 41 h 144"/>
              <a:gd name="T40" fmla="*/ 76 w 153"/>
              <a:gd name="T41" fmla="*/ 34 h 144"/>
              <a:gd name="T42" fmla="*/ 82 w 153"/>
              <a:gd name="T43" fmla="*/ 27 h 144"/>
              <a:gd name="T44" fmla="*/ 89 w 153"/>
              <a:gd name="T45" fmla="*/ 34 h 144"/>
              <a:gd name="T46" fmla="*/ 73 w 153"/>
              <a:gd name="T47" fmla="*/ 39 h 144"/>
              <a:gd name="T48" fmla="*/ 55 w 153"/>
              <a:gd name="T49" fmla="*/ 49 h 144"/>
              <a:gd name="T50" fmla="*/ 54 w 153"/>
              <a:gd name="T51" fmla="*/ 68 h 144"/>
              <a:gd name="T52" fmla="*/ 60 w 153"/>
              <a:gd name="T53" fmla="*/ 68 h 144"/>
              <a:gd name="T54" fmla="*/ 61 w 153"/>
              <a:gd name="T55" fmla="*/ 53 h 144"/>
              <a:gd name="T56" fmla="*/ 68 w 153"/>
              <a:gd name="T57" fmla="*/ 49 h 144"/>
              <a:gd name="T58" fmla="*/ 63 w 153"/>
              <a:gd name="T59" fmla="*/ 64 h 144"/>
              <a:gd name="T60" fmla="*/ 65 w 153"/>
              <a:gd name="T61" fmla="*/ 72 h 144"/>
              <a:gd name="T62" fmla="*/ 53 w 153"/>
              <a:gd name="T63" fmla="*/ 109 h 144"/>
              <a:gd name="T64" fmla="*/ 61 w 153"/>
              <a:gd name="T65" fmla="*/ 111 h 144"/>
              <a:gd name="T66" fmla="*/ 71 w 153"/>
              <a:gd name="T67" fmla="*/ 84 h 144"/>
              <a:gd name="T68" fmla="*/ 74 w 153"/>
              <a:gd name="T69" fmla="*/ 89 h 144"/>
              <a:gd name="T70" fmla="*/ 81 w 153"/>
              <a:gd name="T71" fmla="*/ 111 h 144"/>
              <a:gd name="T72" fmla="*/ 89 w 153"/>
              <a:gd name="T73" fmla="*/ 108 h 144"/>
              <a:gd name="T74" fmla="*/ 82 w 153"/>
              <a:gd name="T75" fmla="*/ 83 h 144"/>
              <a:gd name="T76" fmla="*/ 75 w 153"/>
              <a:gd name="T77" fmla="*/ 72 h 144"/>
              <a:gd name="T78" fmla="*/ 81 w 153"/>
              <a:gd name="T79" fmla="*/ 56 h 144"/>
              <a:gd name="T80" fmla="*/ 83 w 153"/>
              <a:gd name="T81" fmla="*/ 62 h 144"/>
              <a:gd name="T82" fmla="*/ 98 w 153"/>
              <a:gd name="T83" fmla="*/ 68 h 144"/>
              <a:gd name="T84" fmla="*/ 100 w 153"/>
              <a:gd name="T85" fmla="*/ 62 h 144"/>
              <a:gd name="T86" fmla="*/ 88 w 153"/>
              <a:gd name="T87" fmla="*/ 57 h 144"/>
              <a:gd name="T88" fmla="*/ 85 w 153"/>
              <a:gd name="T89" fmla="*/ 44 h 144"/>
              <a:gd name="T90" fmla="*/ 73 w 153"/>
              <a:gd name="T91" fmla="*/ 3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3" h="144"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45" y="9"/>
                  <a:pt x="19" y="33"/>
                  <a:pt x="14" y="64"/>
                </a:cubicBezTo>
                <a:cubicBezTo>
                  <a:pt x="12" y="80"/>
                  <a:pt x="16" y="97"/>
                  <a:pt x="27" y="110"/>
                </a:cubicBezTo>
                <a:cubicBezTo>
                  <a:pt x="37" y="123"/>
                  <a:pt x="51" y="132"/>
                  <a:pt x="68" y="134"/>
                </a:cubicBezTo>
                <a:cubicBezTo>
                  <a:pt x="71" y="134"/>
                  <a:pt x="74" y="134"/>
                  <a:pt x="76" y="134"/>
                </a:cubicBezTo>
                <a:cubicBezTo>
                  <a:pt x="107" y="134"/>
                  <a:pt x="134" y="111"/>
                  <a:pt x="138" y="80"/>
                </a:cubicBezTo>
                <a:cubicBezTo>
                  <a:pt x="140" y="64"/>
                  <a:pt x="136" y="47"/>
                  <a:pt x="126" y="34"/>
                </a:cubicBezTo>
                <a:cubicBezTo>
                  <a:pt x="116" y="21"/>
                  <a:pt x="101" y="12"/>
                  <a:pt x="85" y="10"/>
                </a:cubicBezTo>
                <a:cubicBezTo>
                  <a:pt x="82" y="10"/>
                  <a:pt x="79" y="9"/>
                  <a:pt x="76" y="9"/>
                </a:cubicBezTo>
                <a:moveTo>
                  <a:pt x="76" y="0"/>
                </a:moveTo>
                <a:cubicBezTo>
                  <a:pt x="79" y="0"/>
                  <a:pt x="83" y="0"/>
                  <a:pt x="86" y="1"/>
                </a:cubicBezTo>
                <a:cubicBezTo>
                  <a:pt x="125" y="6"/>
                  <a:pt x="153" y="42"/>
                  <a:pt x="148" y="81"/>
                </a:cubicBezTo>
                <a:cubicBezTo>
                  <a:pt x="143" y="118"/>
                  <a:pt x="112" y="144"/>
                  <a:pt x="76" y="144"/>
                </a:cubicBezTo>
                <a:cubicBezTo>
                  <a:pt x="73" y="144"/>
                  <a:pt x="70" y="144"/>
                  <a:pt x="67" y="143"/>
                </a:cubicBezTo>
                <a:cubicBezTo>
                  <a:pt x="27" y="138"/>
                  <a:pt x="0" y="102"/>
                  <a:pt x="5" y="62"/>
                </a:cubicBezTo>
                <a:cubicBezTo>
                  <a:pt x="10" y="26"/>
                  <a:pt x="41" y="0"/>
                  <a:pt x="76" y="0"/>
                </a:cubicBezTo>
                <a:moveTo>
                  <a:pt x="89" y="34"/>
                </a:moveTo>
                <a:cubicBezTo>
                  <a:pt x="89" y="38"/>
                  <a:pt x="86" y="41"/>
                  <a:pt x="82" y="41"/>
                </a:cubicBezTo>
                <a:cubicBezTo>
                  <a:pt x="79" y="41"/>
                  <a:pt x="76" y="38"/>
                  <a:pt x="76" y="34"/>
                </a:cubicBezTo>
                <a:cubicBezTo>
                  <a:pt x="76" y="30"/>
                  <a:pt x="79" y="27"/>
                  <a:pt x="82" y="27"/>
                </a:cubicBezTo>
                <a:cubicBezTo>
                  <a:pt x="86" y="27"/>
                  <a:pt x="89" y="30"/>
                  <a:pt x="89" y="34"/>
                </a:cubicBezTo>
                <a:moveTo>
                  <a:pt x="73" y="39"/>
                </a:moveTo>
                <a:cubicBezTo>
                  <a:pt x="55" y="49"/>
                  <a:pt x="55" y="49"/>
                  <a:pt x="55" y="49"/>
                </a:cubicBezTo>
                <a:cubicBezTo>
                  <a:pt x="54" y="68"/>
                  <a:pt x="54" y="68"/>
                  <a:pt x="54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1" y="53"/>
                  <a:pt x="61" y="53"/>
                  <a:pt x="61" y="53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4" y="62"/>
                  <a:pt x="63" y="64"/>
                </a:cubicBezTo>
                <a:cubicBezTo>
                  <a:pt x="63" y="66"/>
                  <a:pt x="64" y="70"/>
                  <a:pt x="65" y="72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1" y="84"/>
                  <a:pt x="71" y="84"/>
                  <a:pt x="71" y="84"/>
                </a:cubicBezTo>
                <a:cubicBezTo>
                  <a:pt x="74" y="89"/>
                  <a:pt x="74" y="89"/>
                  <a:pt x="74" y="89"/>
                </a:cubicBezTo>
                <a:cubicBezTo>
                  <a:pt x="81" y="111"/>
                  <a:pt x="81" y="111"/>
                  <a:pt x="81" y="111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82" y="83"/>
                  <a:pt x="82" y="83"/>
                  <a:pt x="82" y="83"/>
                </a:cubicBezTo>
                <a:cubicBezTo>
                  <a:pt x="75" y="72"/>
                  <a:pt x="75" y="72"/>
                  <a:pt x="75" y="72"/>
                </a:cubicBezTo>
                <a:cubicBezTo>
                  <a:pt x="81" y="56"/>
                  <a:pt x="81" y="56"/>
                  <a:pt x="81" y="56"/>
                </a:cubicBezTo>
                <a:cubicBezTo>
                  <a:pt x="83" y="62"/>
                  <a:pt x="83" y="62"/>
                  <a:pt x="83" y="62"/>
                </a:cubicBezTo>
                <a:cubicBezTo>
                  <a:pt x="98" y="68"/>
                  <a:pt x="98" y="68"/>
                  <a:pt x="98" y="68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88" y="57"/>
                  <a:pt x="88" y="57"/>
                  <a:pt x="88" y="57"/>
                </a:cubicBezTo>
                <a:cubicBezTo>
                  <a:pt x="85" y="44"/>
                  <a:pt x="85" y="44"/>
                  <a:pt x="85" y="44"/>
                </a:cubicBezTo>
                <a:lnTo>
                  <a:pt x="73" y="3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black">
          <a:xfrm>
            <a:off x="11442856" y="3776265"/>
            <a:ext cx="676287" cy="702022"/>
          </a:xfrm>
          <a:custGeom>
            <a:avLst/>
            <a:gdLst>
              <a:gd name="T0" fmla="*/ 89 w 150"/>
              <a:gd name="T1" fmla="*/ 78 h 150"/>
              <a:gd name="T2" fmla="*/ 75 w 150"/>
              <a:gd name="T3" fmla="*/ 64 h 150"/>
              <a:gd name="T4" fmla="*/ 61 w 150"/>
              <a:gd name="T5" fmla="*/ 78 h 150"/>
              <a:gd name="T6" fmla="*/ 75 w 150"/>
              <a:gd name="T7" fmla="*/ 92 h 150"/>
              <a:gd name="T8" fmla="*/ 89 w 150"/>
              <a:gd name="T9" fmla="*/ 78 h 150"/>
              <a:gd name="T10" fmla="*/ 54 w 150"/>
              <a:gd name="T11" fmla="*/ 63 h 150"/>
              <a:gd name="T12" fmla="*/ 51 w 150"/>
              <a:gd name="T13" fmla="*/ 60 h 150"/>
              <a:gd name="T14" fmla="*/ 48 w 150"/>
              <a:gd name="T15" fmla="*/ 63 h 150"/>
              <a:gd name="T16" fmla="*/ 51 w 150"/>
              <a:gd name="T17" fmla="*/ 66 h 150"/>
              <a:gd name="T18" fmla="*/ 54 w 150"/>
              <a:gd name="T19" fmla="*/ 63 h 150"/>
              <a:gd name="T20" fmla="*/ 111 w 150"/>
              <a:gd name="T21" fmla="*/ 61 h 150"/>
              <a:gd name="T22" fmla="*/ 111 w 150"/>
              <a:gd name="T23" fmla="*/ 92 h 150"/>
              <a:gd name="T24" fmla="*/ 102 w 150"/>
              <a:gd name="T25" fmla="*/ 100 h 150"/>
              <a:gd name="T26" fmla="*/ 48 w 150"/>
              <a:gd name="T27" fmla="*/ 100 h 150"/>
              <a:gd name="T28" fmla="*/ 39 w 150"/>
              <a:gd name="T29" fmla="*/ 92 h 150"/>
              <a:gd name="T30" fmla="*/ 39 w 150"/>
              <a:gd name="T31" fmla="*/ 61 h 150"/>
              <a:gd name="T32" fmla="*/ 48 w 150"/>
              <a:gd name="T33" fmla="*/ 52 h 150"/>
              <a:gd name="T34" fmla="*/ 60 w 150"/>
              <a:gd name="T35" fmla="*/ 52 h 150"/>
              <a:gd name="T36" fmla="*/ 62 w 150"/>
              <a:gd name="T37" fmla="*/ 48 h 150"/>
              <a:gd name="T38" fmla="*/ 69 w 150"/>
              <a:gd name="T39" fmla="*/ 43 h 150"/>
              <a:gd name="T40" fmla="*/ 81 w 150"/>
              <a:gd name="T41" fmla="*/ 43 h 150"/>
              <a:gd name="T42" fmla="*/ 88 w 150"/>
              <a:gd name="T43" fmla="*/ 48 h 150"/>
              <a:gd name="T44" fmla="*/ 90 w 150"/>
              <a:gd name="T45" fmla="*/ 52 h 150"/>
              <a:gd name="T46" fmla="*/ 102 w 150"/>
              <a:gd name="T47" fmla="*/ 52 h 150"/>
              <a:gd name="T48" fmla="*/ 111 w 150"/>
              <a:gd name="T49" fmla="*/ 61 h 150"/>
              <a:gd name="T50" fmla="*/ 84 w 150"/>
              <a:gd name="T51" fmla="*/ 78 h 150"/>
              <a:gd name="T52" fmla="*/ 75 w 150"/>
              <a:gd name="T53" fmla="*/ 87 h 150"/>
              <a:gd name="T54" fmla="*/ 66 w 150"/>
              <a:gd name="T55" fmla="*/ 78 h 150"/>
              <a:gd name="T56" fmla="*/ 75 w 150"/>
              <a:gd name="T57" fmla="*/ 69 h 150"/>
              <a:gd name="T58" fmla="*/ 84 w 150"/>
              <a:gd name="T59" fmla="*/ 78 h 150"/>
              <a:gd name="T60" fmla="*/ 75 w 150"/>
              <a:gd name="T61" fmla="*/ 10 h 150"/>
              <a:gd name="T62" fmla="*/ 10 w 150"/>
              <a:gd name="T63" fmla="*/ 75 h 150"/>
              <a:gd name="T64" fmla="*/ 75 w 150"/>
              <a:gd name="T65" fmla="*/ 140 h 150"/>
              <a:gd name="T66" fmla="*/ 140 w 150"/>
              <a:gd name="T67" fmla="*/ 75 h 150"/>
              <a:gd name="T68" fmla="*/ 75 w 150"/>
              <a:gd name="T69" fmla="*/ 10 h 150"/>
              <a:gd name="T70" fmla="*/ 75 w 150"/>
              <a:gd name="T71" fmla="*/ 0 h 150"/>
              <a:gd name="T72" fmla="*/ 150 w 150"/>
              <a:gd name="T73" fmla="*/ 75 h 150"/>
              <a:gd name="T74" fmla="*/ 75 w 150"/>
              <a:gd name="T75" fmla="*/ 150 h 150"/>
              <a:gd name="T76" fmla="*/ 0 w 150"/>
              <a:gd name="T77" fmla="*/ 75 h 150"/>
              <a:gd name="T78" fmla="*/ 75 w 150"/>
              <a:gd name="T79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0" h="150">
                <a:moveTo>
                  <a:pt x="89" y="78"/>
                </a:moveTo>
                <a:cubicBezTo>
                  <a:pt x="89" y="71"/>
                  <a:pt x="83" y="64"/>
                  <a:pt x="75" y="64"/>
                </a:cubicBezTo>
                <a:cubicBezTo>
                  <a:pt x="67" y="64"/>
                  <a:pt x="61" y="71"/>
                  <a:pt x="61" y="78"/>
                </a:cubicBezTo>
                <a:cubicBezTo>
                  <a:pt x="61" y="86"/>
                  <a:pt x="67" y="92"/>
                  <a:pt x="75" y="92"/>
                </a:cubicBezTo>
                <a:cubicBezTo>
                  <a:pt x="83" y="92"/>
                  <a:pt x="89" y="86"/>
                  <a:pt x="89" y="78"/>
                </a:cubicBezTo>
                <a:moveTo>
                  <a:pt x="54" y="63"/>
                </a:moveTo>
                <a:cubicBezTo>
                  <a:pt x="54" y="61"/>
                  <a:pt x="52" y="60"/>
                  <a:pt x="51" y="60"/>
                </a:cubicBezTo>
                <a:cubicBezTo>
                  <a:pt x="49" y="60"/>
                  <a:pt x="48" y="61"/>
                  <a:pt x="48" y="63"/>
                </a:cubicBezTo>
                <a:cubicBezTo>
                  <a:pt x="48" y="65"/>
                  <a:pt x="49" y="66"/>
                  <a:pt x="51" y="66"/>
                </a:cubicBezTo>
                <a:cubicBezTo>
                  <a:pt x="52" y="66"/>
                  <a:pt x="54" y="65"/>
                  <a:pt x="54" y="63"/>
                </a:cubicBezTo>
                <a:moveTo>
                  <a:pt x="111" y="61"/>
                </a:moveTo>
                <a:cubicBezTo>
                  <a:pt x="111" y="92"/>
                  <a:pt x="111" y="92"/>
                  <a:pt x="111" y="92"/>
                </a:cubicBezTo>
                <a:cubicBezTo>
                  <a:pt x="111" y="96"/>
                  <a:pt x="107" y="100"/>
                  <a:pt x="102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3" y="100"/>
                  <a:pt x="39" y="96"/>
                  <a:pt x="39" y="92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56"/>
                  <a:pt x="43" y="52"/>
                  <a:pt x="48" y="52"/>
                </a:cubicBezTo>
                <a:cubicBezTo>
                  <a:pt x="60" y="52"/>
                  <a:pt x="60" y="52"/>
                  <a:pt x="60" y="52"/>
                </a:cubicBezTo>
                <a:cubicBezTo>
                  <a:pt x="62" y="48"/>
                  <a:pt x="62" y="48"/>
                  <a:pt x="62" y="48"/>
                </a:cubicBezTo>
                <a:cubicBezTo>
                  <a:pt x="63" y="45"/>
                  <a:pt x="66" y="43"/>
                  <a:pt x="69" y="43"/>
                </a:cubicBezTo>
                <a:cubicBezTo>
                  <a:pt x="81" y="43"/>
                  <a:pt x="81" y="43"/>
                  <a:pt x="81" y="43"/>
                </a:cubicBezTo>
                <a:cubicBezTo>
                  <a:pt x="84" y="43"/>
                  <a:pt x="87" y="45"/>
                  <a:pt x="88" y="48"/>
                </a:cubicBezTo>
                <a:cubicBezTo>
                  <a:pt x="90" y="52"/>
                  <a:pt x="90" y="52"/>
                  <a:pt x="90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7" y="52"/>
                  <a:pt x="111" y="56"/>
                  <a:pt x="111" y="61"/>
                </a:cubicBezTo>
                <a:moveTo>
                  <a:pt x="84" y="78"/>
                </a:moveTo>
                <a:cubicBezTo>
                  <a:pt x="84" y="83"/>
                  <a:pt x="80" y="87"/>
                  <a:pt x="75" y="87"/>
                </a:cubicBezTo>
                <a:cubicBezTo>
                  <a:pt x="70" y="87"/>
                  <a:pt x="66" y="83"/>
                  <a:pt x="66" y="78"/>
                </a:cubicBezTo>
                <a:cubicBezTo>
                  <a:pt x="66" y="73"/>
                  <a:pt x="70" y="69"/>
                  <a:pt x="75" y="69"/>
                </a:cubicBezTo>
                <a:cubicBezTo>
                  <a:pt x="80" y="69"/>
                  <a:pt x="84" y="73"/>
                  <a:pt x="84" y="78"/>
                </a:cubicBezTo>
                <a:moveTo>
                  <a:pt x="75" y="10"/>
                </a:moveTo>
                <a:cubicBezTo>
                  <a:pt x="39" y="10"/>
                  <a:pt x="10" y="39"/>
                  <a:pt x="10" y="75"/>
                </a:cubicBezTo>
                <a:cubicBezTo>
                  <a:pt x="10" y="111"/>
                  <a:pt x="39" y="140"/>
                  <a:pt x="75" y="140"/>
                </a:cubicBezTo>
                <a:cubicBezTo>
                  <a:pt x="111" y="140"/>
                  <a:pt x="140" y="111"/>
                  <a:pt x="140" y="75"/>
                </a:cubicBezTo>
                <a:cubicBezTo>
                  <a:pt x="140" y="39"/>
                  <a:pt x="111" y="10"/>
                  <a:pt x="75" y="10"/>
                </a:cubicBezTo>
                <a:moveTo>
                  <a:pt x="75" y="0"/>
                </a:moveTo>
                <a:cubicBezTo>
                  <a:pt x="116" y="0"/>
                  <a:pt x="150" y="34"/>
                  <a:pt x="150" y="75"/>
                </a:cubicBezTo>
                <a:cubicBezTo>
                  <a:pt x="150" y="116"/>
                  <a:pt x="116" y="150"/>
                  <a:pt x="75" y="150"/>
                </a:cubicBezTo>
                <a:cubicBezTo>
                  <a:pt x="34" y="150"/>
                  <a:pt x="0" y="116"/>
                  <a:pt x="0" y="75"/>
                </a:cubicBezTo>
                <a:cubicBezTo>
                  <a:pt x="0" y="34"/>
                  <a:pt x="34" y="0"/>
                  <a:pt x="75" y="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064195" y="3843272"/>
            <a:ext cx="673556" cy="696382"/>
            <a:chOff x="4604545" y="1640238"/>
            <a:chExt cx="392110" cy="392110"/>
          </a:xfrm>
          <a:solidFill>
            <a:schemeClr val="tx1"/>
          </a:solidFill>
        </p:grpSpPr>
        <p:grpSp>
          <p:nvGrpSpPr>
            <p:cNvPr id="37" name="Group 36"/>
            <p:cNvGrpSpPr/>
            <p:nvPr/>
          </p:nvGrpSpPr>
          <p:grpSpPr bwMode="black">
            <a:xfrm>
              <a:off x="4673640" y="1736214"/>
              <a:ext cx="253920" cy="200159"/>
              <a:chOff x="3358790" y="376388"/>
              <a:chExt cx="1516063" cy="1195388"/>
            </a:xfrm>
            <a:grpFill/>
          </p:grpSpPr>
          <p:sp>
            <p:nvSpPr>
              <p:cNvPr id="39" name="Freeform 26"/>
              <p:cNvSpPr>
                <a:spLocks/>
              </p:cNvSpPr>
              <p:nvPr/>
            </p:nvSpPr>
            <p:spPr bwMode="black">
              <a:xfrm>
                <a:off x="3703278" y="376388"/>
                <a:ext cx="1171575" cy="1128713"/>
              </a:xfrm>
              <a:custGeom>
                <a:avLst/>
                <a:gdLst>
                  <a:gd name="T0" fmla="*/ 36 w 312"/>
                  <a:gd name="T1" fmla="*/ 0 h 301"/>
                  <a:gd name="T2" fmla="*/ 0 w 312"/>
                  <a:gd name="T3" fmla="*/ 94 h 301"/>
                  <a:gd name="T4" fmla="*/ 32 w 312"/>
                  <a:gd name="T5" fmla="*/ 94 h 301"/>
                  <a:gd name="T6" fmla="*/ 54 w 312"/>
                  <a:gd name="T7" fmla="*/ 39 h 301"/>
                  <a:gd name="T8" fmla="*/ 272 w 312"/>
                  <a:gd name="T9" fmla="*/ 124 h 301"/>
                  <a:gd name="T10" fmla="*/ 219 w 312"/>
                  <a:gd name="T11" fmla="*/ 262 h 301"/>
                  <a:gd name="T12" fmla="*/ 219 w 312"/>
                  <a:gd name="T13" fmla="*/ 295 h 301"/>
                  <a:gd name="T14" fmla="*/ 237 w 312"/>
                  <a:gd name="T15" fmla="*/ 301 h 301"/>
                  <a:gd name="T16" fmla="*/ 312 w 312"/>
                  <a:gd name="T17" fmla="*/ 106 h 301"/>
                  <a:gd name="T18" fmla="*/ 36 w 312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2" h="301">
                    <a:moveTo>
                      <a:pt x="36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41" y="73"/>
                      <a:pt x="54" y="39"/>
                      <a:pt x="54" y="39"/>
                    </a:cubicBez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19" y="262"/>
                      <a:pt x="219" y="262"/>
                      <a:pt x="219" y="262"/>
                    </a:cubicBezTo>
                    <a:cubicBezTo>
                      <a:pt x="219" y="295"/>
                      <a:pt x="219" y="295"/>
                      <a:pt x="219" y="295"/>
                    </a:cubicBezTo>
                    <a:cubicBezTo>
                      <a:pt x="237" y="301"/>
                      <a:pt x="237" y="301"/>
                      <a:pt x="237" y="301"/>
                    </a:cubicBezTo>
                    <a:cubicBezTo>
                      <a:pt x="312" y="106"/>
                      <a:pt x="312" y="106"/>
                      <a:pt x="312" y="106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0" name="Freeform 27"/>
              <p:cNvSpPr>
                <a:spLocks noEditPoints="1"/>
              </p:cNvSpPr>
              <p:nvPr/>
            </p:nvSpPr>
            <p:spPr bwMode="black">
              <a:xfrm>
                <a:off x="3358790" y="789138"/>
                <a:ext cx="1106488" cy="782638"/>
              </a:xfrm>
              <a:custGeom>
                <a:avLst/>
                <a:gdLst>
                  <a:gd name="T0" fmla="*/ 0 w 697"/>
                  <a:gd name="T1" fmla="*/ 0 h 493"/>
                  <a:gd name="T2" fmla="*/ 0 w 697"/>
                  <a:gd name="T3" fmla="*/ 493 h 493"/>
                  <a:gd name="T4" fmla="*/ 697 w 697"/>
                  <a:gd name="T5" fmla="*/ 493 h 493"/>
                  <a:gd name="T6" fmla="*/ 697 w 697"/>
                  <a:gd name="T7" fmla="*/ 0 h 493"/>
                  <a:gd name="T8" fmla="*/ 0 w 697"/>
                  <a:gd name="T9" fmla="*/ 0 h 493"/>
                  <a:gd name="T10" fmla="*/ 626 w 697"/>
                  <a:gd name="T11" fmla="*/ 422 h 493"/>
                  <a:gd name="T12" fmla="*/ 71 w 697"/>
                  <a:gd name="T13" fmla="*/ 422 h 493"/>
                  <a:gd name="T14" fmla="*/ 71 w 697"/>
                  <a:gd name="T15" fmla="*/ 73 h 493"/>
                  <a:gd name="T16" fmla="*/ 626 w 697"/>
                  <a:gd name="T17" fmla="*/ 73 h 493"/>
                  <a:gd name="T18" fmla="*/ 626 w 697"/>
                  <a:gd name="T19" fmla="*/ 4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7" h="493">
                    <a:moveTo>
                      <a:pt x="0" y="0"/>
                    </a:moveTo>
                    <a:lnTo>
                      <a:pt x="0" y="493"/>
                    </a:lnTo>
                    <a:lnTo>
                      <a:pt x="697" y="493"/>
                    </a:lnTo>
                    <a:lnTo>
                      <a:pt x="697" y="0"/>
                    </a:lnTo>
                    <a:lnTo>
                      <a:pt x="0" y="0"/>
                    </a:lnTo>
                    <a:close/>
                    <a:moveTo>
                      <a:pt x="626" y="422"/>
                    </a:moveTo>
                    <a:lnTo>
                      <a:pt x="71" y="422"/>
                    </a:lnTo>
                    <a:lnTo>
                      <a:pt x="71" y="73"/>
                    </a:lnTo>
                    <a:lnTo>
                      <a:pt x="626" y="73"/>
                    </a:lnTo>
                    <a:lnTo>
                      <a:pt x="626" y="4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1" name="Freeform 28"/>
              <p:cNvSpPr>
                <a:spLocks/>
              </p:cNvSpPr>
              <p:nvPr/>
            </p:nvSpPr>
            <p:spPr bwMode="black">
              <a:xfrm>
                <a:off x="3565165" y="1189188"/>
                <a:ext cx="401638" cy="338138"/>
              </a:xfrm>
              <a:custGeom>
                <a:avLst/>
                <a:gdLst>
                  <a:gd name="T0" fmla="*/ 0 w 107"/>
                  <a:gd name="T1" fmla="*/ 90 h 90"/>
                  <a:gd name="T2" fmla="*/ 54 w 107"/>
                  <a:gd name="T3" fmla="*/ 0 h 90"/>
                  <a:gd name="T4" fmla="*/ 107 w 107"/>
                  <a:gd name="T5" fmla="*/ 90 h 90"/>
                  <a:gd name="T6" fmla="*/ 0 w 107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90">
                    <a:moveTo>
                      <a:pt x="0" y="90"/>
                    </a:moveTo>
                    <a:cubicBezTo>
                      <a:pt x="0" y="40"/>
                      <a:pt x="8" y="0"/>
                      <a:pt x="54" y="0"/>
                    </a:cubicBezTo>
                    <a:cubicBezTo>
                      <a:pt x="99" y="0"/>
                      <a:pt x="107" y="40"/>
                      <a:pt x="107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2" name="Freeform 29"/>
              <p:cNvSpPr>
                <a:spLocks/>
              </p:cNvSpPr>
              <p:nvPr/>
            </p:nvSpPr>
            <p:spPr bwMode="black">
              <a:xfrm>
                <a:off x="3958865" y="1230463"/>
                <a:ext cx="225425" cy="244475"/>
              </a:xfrm>
              <a:custGeom>
                <a:avLst/>
                <a:gdLst>
                  <a:gd name="T0" fmla="*/ 0 w 60"/>
                  <a:gd name="T1" fmla="*/ 4 h 65"/>
                  <a:gd name="T2" fmla="*/ 14 w 60"/>
                  <a:gd name="T3" fmla="*/ 65 h 65"/>
                  <a:gd name="T4" fmla="*/ 60 w 60"/>
                  <a:gd name="T5" fmla="*/ 65 h 65"/>
                  <a:gd name="T6" fmla="*/ 18 w 60"/>
                  <a:gd name="T7" fmla="*/ 0 h 65"/>
                  <a:gd name="T8" fmla="*/ 0 w 60"/>
                  <a:gd name="T9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5">
                    <a:moveTo>
                      <a:pt x="0" y="4"/>
                    </a:moveTo>
                    <a:cubicBezTo>
                      <a:pt x="11" y="22"/>
                      <a:pt x="14" y="46"/>
                      <a:pt x="14" y="65"/>
                    </a:cubicBezTo>
                    <a:cubicBezTo>
                      <a:pt x="20" y="65"/>
                      <a:pt x="53" y="65"/>
                      <a:pt x="60" y="65"/>
                    </a:cubicBezTo>
                    <a:cubicBezTo>
                      <a:pt x="59" y="19"/>
                      <a:pt x="46" y="0"/>
                      <a:pt x="18" y="0"/>
                    </a:cubicBezTo>
                    <a:cubicBezTo>
                      <a:pt x="11" y="0"/>
                      <a:pt x="5" y="1"/>
                      <a:pt x="0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3" name="Oval 30"/>
              <p:cNvSpPr>
                <a:spLocks noChangeArrowheads="1"/>
              </p:cNvSpPr>
              <p:nvPr/>
            </p:nvSpPr>
            <p:spPr bwMode="black">
              <a:xfrm>
                <a:off x="3647715" y="930426"/>
                <a:ext cx="239713" cy="2397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4" name="Oval 31"/>
              <p:cNvSpPr>
                <a:spLocks noChangeArrowheads="1"/>
              </p:cNvSpPr>
              <p:nvPr/>
            </p:nvSpPr>
            <p:spPr bwMode="black">
              <a:xfrm>
                <a:off x="3933465" y="1020913"/>
                <a:ext cx="182563" cy="179388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</p:grpSp>
        <p:sp>
          <p:nvSpPr>
            <p:cNvPr id="38" name="Donut 37"/>
            <p:cNvSpPr>
              <a:spLocks noChangeAspect="1"/>
            </p:cNvSpPr>
            <p:nvPr/>
          </p:nvSpPr>
          <p:spPr bwMode="auto">
            <a:xfrm>
              <a:off x="4604545" y="164023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1450169" y="5675306"/>
            <a:ext cx="673556" cy="696382"/>
            <a:chOff x="4046256" y="2408118"/>
            <a:chExt cx="392110" cy="392110"/>
          </a:xfrm>
          <a:solidFill>
            <a:schemeClr val="tx1"/>
          </a:solidFill>
        </p:grpSpPr>
        <p:grpSp>
          <p:nvGrpSpPr>
            <p:cNvPr id="46" name="Group 142"/>
            <p:cNvGrpSpPr/>
            <p:nvPr/>
          </p:nvGrpSpPr>
          <p:grpSpPr bwMode="black">
            <a:xfrm>
              <a:off x="4134994" y="2521400"/>
              <a:ext cx="214635" cy="165546"/>
              <a:chOff x="6673850" y="4338638"/>
              <a:chExt cx="1403351" cy="1082675"/>
            </a:xfrm>
            <a:grpFill/>
          </p:grpSpPr>
          <p:sp>
            <p:nvSpPr>
              <p:cNvPr id="48" name="Freeform 247"/>
              <p:cNvSpPr>
                <a:spLocks/>
              </p:cNvSpPr>
              <p:nvPr/>
            </p:nvSpPr>
            <p:spPr bwMode="black">
              <a:xfrm>
                <a:off x="7572375" y="4525963"/>
                <a:ext cx="160338" cy="249238"/>
              </a:xfrm>
              <a:custGeom>
                <a:avLst/>
                <a:gdLst>
                  <a:gd name="T0" fmla="*/ 14 w 30"/>
                  <a:gd name="T1" fmla="*/ 29 h 46"/>
                  <a:gd name="T2" fmla="*/ 14 w 30"/>
                  <a:gd name="T3" fmla="*/ 45 h 46"/>
                  <a:gd name="T4" fmla="*/ 22 w 30"/>
                  <a:gd name="T5" fmla="*/ 22 h 46"/>
                  <a:gd name="T6" fmla="*/ 0 w 30"/>
                  <a:gd name="T7" fmla="*/ 0 h 46"/>
                  <a:gd name="T8" fmla="*/ 0 w 30"/>
                  <a:gd name="T9" fmla="*/ 0 h 46"/>
                  <a:gd name="T10" fmla="*/ 14 w 30"/>
                  <a:gd name="T11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6">
                    <a:moveTo>
                      <a:pt x="14" y="29"/>
                    </a:moveTo>
                    <a:cubicBezTo>
                      <a:pt x="14" y="45"/>
                      <a:pt x="14" y="45"/>
                      <a:pt x="14" y="45"/>
                    </a:cubicBezTo>
                    <a:cubicBezTo>
                      <a:pt x="21" y="46"/>
                      <a:pt x="30" y="39"/>
                      <a:pt x="22" y="22"/>
                    </a:cubicBezTo>
                    <a:cubicBezTo>
                      <a:pt x="15" y="6"/>
                      <a:pt x="5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6"/>
                      <a:pt x="14" y="17"/>
                      <a:pt x="14" y="2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49" name="Freeform 248"/>
              <p:cNvSpPr>
                <a:spLocks/>
              </p:cNvSpPr>
              <p:nvPr/>
            </p:nvSpPr>
            <p:spPr bwMode="black">
              <a:xfrm>
                <a:off x="7239000" y="4525963"/>
                <a:ext cx="101600" cy="103188"/>
              </a:xfrm>
              <a:custGeom>
                <a:avLst/>
                <a:gdLst>
                  <a:gd name="T0" fmla="*/ 19 w 19"/>
                  <a:gd name="T1" fmla="*/ 0 h 19"/>
                  <a:gd name="T2" fmla="*/ 19 w 19"/>
                  <a:gd name="T3" fmla="*/ 0 h 19"/>
                  <a:gd name="T4" fmla="*/ 0 w 19"/>
                  <a:gd name="T5" fmla="*/ 15 h 19"/>
                  <a:gd name="T6" fmla="*/ 6 w 19"/>
                  <a:gd name="T7" fmla="*/ 19 h 19"/>
                  <a:gd name="T8" fmla="*/ 19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5" y="1"/>
                      <a:pt x="7" y="5"/>
                      <a:pt x="0" y="15"/>
                    </a:cubicBezTo>
                    <a:cubicBezTo>
                      <a:pt x="2" y="16"/>
                      <a:pt x="4" y="18"/>
                      <a:pt x="6" y="19"/>
                    </a:cubicBezTo>
                    <a:cubicBezTo>
                      <a:pt x="8" y="11"/>
                      <a:pt x="13" y="4"/>
                      <a:pt x="1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0" name="Freeform 249"/>
              <p:cNvSpPr>
                <a:spLocks/>
              </p:cNvSpPr>
              <p:nvPr/>
            </p:nvSpPr>
            <p:spPr bwMode="black">
              <a:xfrm>
                <a:off x="7297738" y="4537075"/>
                <a:ext cx="317500" cy="227013"/>
              </a:xfrm>
              <a:custGeom>
                <a:avLst/>
                <a:gdLst>
                  <a:gd name="T0" fmla="*/ 13 w 59"/>
                  <a:gd name="T1" fmla="*/ 42 h 42"/>
                  <a:gd name="T2" fmla="*/ 59 w 59"/>
                  <a:gd name="T3" fmla="*/ 42 h 42"/>
                  <a:gd name="T4" fmla="*/ 59 w 59"/>
                  <a:gd name="T5" fmla="*/ 26 h 42"/>
                  <a:gd name="T6" fmla="*/ 49 w 59"/>
                  <a:gd name="T7" fmla="*/ 0 h 42"/>
                  <a:gd name="T8" fmla="*/ 29 w 59"/>
                  <a:gd name="T9" fmla="*/ 9 h 42"/>
                  <a:gd name="T10" fmla="*/ 10 w 59"/>
                  <a:gd name="T11" fmla="*/ 0 h 42"/>
                  <a:gd name="T12" fmla="*/ 0 w 59"/>
                  <a:gd name="T13" fmla="*/ 22 h 42"/>
                  <a:gd name="T14" fmla="*/ 12 w 59"/>
                  <a:gd name="T15" fmla="*/ 41 h 42"/>
                  <a:gd name="T16" fmla="*/ 12 w 59"/>
                  <a:gd name="T17" fmla="*/ 41 h 42"/>
                  <a:gd name="T18" fmla="*/ 13 w 59"/>
                  <a:gd name="T1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13" y="42"/>
                    </a:moveTo>
                    <a:cubicBezTo>
                      <a:pt x="27" y="36"/>
                      <a:pt x="44" y="36"/>
                      <a:pt x="59" y="42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16"/>
                      <a:pt x="55" y="7"/>
                      <a:pt x="49" y="0"/>
                    </a:cubicBezTo>
                    <a:cubicBezTo>
                      <a:pt x="44" y="6"/>
                      <a:pt x="37" y="9"/>
                      <a:pt x="29" y="9"/>
                    </a:cubicBezTo>
                    <a:cubicBezTo>
                      <a:pt x="21" y="9"/>
                      <a:pt x="14" y="6"/>
                      <a:pt x="10" y="0"/>
                    </a:cubicBezTo>
                    <a:cubicBezTo>
                      <a:pt x="4" y="6"/>
                      <a:pt x="1" y="13"/>
                      <a:pt x="0" y="22"/>
                    </a:cubicBezTo>
                    <a:cubicBezTo>
                      <a:pt x="4" y="26"/>
                      <a:pt x="9" y="33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2"/>
                      <a:pt x="13" y="4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1" name="Oval 250"/>
              <p:cNvSpPr>
                <a:spLocks noChangeArrowheads="1"/>
              </p:cNvSpPr>
              <p:nvPr/>
            </p:nvSpPr>
            <p:spPr bwMode="black">
              <a:xfrm>
                <a:off x="7351713" y="4338638"/>
                <a:ext cx="209550" cy="2143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2" name="Freeform 251"/>
              <p:cNvSpPr>
                <a:spLocks/>
              </p:cNvSpPr>
              <p:nvPr/>
            </p:nvSpPr>
            <p:spPr bwMode="black">
              <a:xfrm>
                <a:off x="7173913" y="4624388"/>
                <a:ext cx="155575" cy="198438"/>
              </a:xfrm>
              <a:custGeom>
                <a:avLst/>
                <a:gdLst>
                  <a:gd name="T0" fmla="*/ 18 w 29"/>
                  <a:gd name="T1" fmla="*/ 37 h 37"/>
                  <a:gd name="T2" fmla="*/ 29 w 29"/>
                  <a:gd name="T3" fmla="*/ 29 h 37"/>
                  <a:gd name="T4" fmla="*/ 28 w 29"/>
                  <a:gd name="T5" fmla="*/ 28 h 37"/>
                  <a:gd name="T6" fmla="*/ 0 w 29"/>
                  <a:gd name="T7" fmla="*/ 0 h 37"/>
                  <a:gd name="T8" fmla="*/ 0 w 29"/>
                  <a:gd name="T9" fmla="*/ 0 h 37"/>
                  <a:gd name="T10" fmla="*/ 18 w 29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7">
                    <a:moveTo>
                      <a:pt x="18" y="37"/>
                    </a:moveTo>
                    <a:cubicBezTo>
                      <a:pt x="21" y="34"/>
                      <a:pt x="25" y="31"/>
                      <a:pt x="29" y="29"/>
                    </a:cubicBezTo>
                    <a:cubicBezTo>
                      <a:pt x="29" y="29"/>
                      <a:pt x="29" y="28"/>
                      <a:pt x="28" y="28"/>
                    </a:cubicBezTo>
                    <a:cubicBezTo>
                      <a:pt x="19" y="8"/>
                      <a:pt x="6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18" y="21"/>
                      <a:pt x="18" y="3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3" name="Freeform 252"/>
              <p:cNvSpPr>
                <a:spLocks/>
              </p:cNvSpPr>
              <p:nvPr/>
            </p:nvSpPr>
            <p:spPr bwMode="black">
              <a:xfrm>
                <a:off x="6673850" y="4624388"/>
                <a:ext cx="204788" cy="317500"/>
              </a:xfrm>
              <a:custGeom>
                <a:avLst/>
                <a:gdLst>
                  <a:gd name="T0" fmla="*/ 38 w 38"/>
                  <a:gd name="T1" fmla="*/ 0 h 59"/>
                  <a:gd name="T2" fmla="*/ 38 w 38"/>
                  <a:gd name="T3" fmla="*/ 0 h 59"/>
                  <a:gd name="T4" fmla="*/ 10 w 38"/>
                  <a:gd name="T5" fmla="*/ 28 h 59"/>
                  <a:gd name="T6" fmla="*/ 20 w 38"/>
                  <a:gd name="T7" fmla="*/ 58 h 59"/>
                  <a:gd name="T8" fmla="*/ 20 w 38"/>
                  <a:gd name="T9" fmla="*/ 37 h 59"/>
                  <a:gd name="T10" fmla="*/ 38 w 38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9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2" y="2"/>
                      <a:pt x="18" y="8"/>
                      <a:pt x="10" y="28"/>
                    </a:cubicBezTo>
                    <a:cubicBezTo>
                      <a:pt x="0" y="49"/>
                      <a:pt x="11" y="59"/>
                      <a:pt x="20" y="58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22"/>
                      <a:pt x="27" y="8"/>
                      <a:pt x="3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4" name="Freeform 253"/>
              <p:cNvSpPr>
                <a:spLocks/>
              </p:cNvSpPr>
              <p:nvPr/>
            </p:nvSpPr>
            <p:spPr bwMode="black">
              <a:xfrm>
                <a:off x="6818313" y="4640263"/>
                <a:ext cx="409575" cy="446088"/>
              </a:xfrm>
              <a:custGeom>
                <a:avLst/>
                <a:gdLst>
                  <a:gd name="T0" fmla="*/ 76 w 76"/>
                  <a:gd name="T1" fmla="*/ 33 h 83"/>
                  <a:gd name="T2" fmla="*/ 63 w 76"/>
                  <a:gd name="T3" fmla="*/ 0 h 83"/>
                  <a:gd name="T4" fmla="*/ 38 w 76"/>
                  <a:gd name="T5" fmla="*/ 12 h 83"/>
                  <a:gd name="T6" fmla="*/ 14 w 76"/>
                  <a:gd name="T7" fmla="*/ 0 h 83"/>
                  <a:gd name="T8" fmla="*/ 0 w 76"/>
                  <a:gd name="T9" fmla="*/ 33 h 83"/>
                  <a:gd name="T10" fmla="*/ 0 w 76"/>
                  <a:gd name="T11" fmla="*/ 66 h 83"/>
                  <a:gd name="T12" fmla="*/ 15 w 76"/>
                  <a:gd name="T13" fmla="*/ 83 h 83"/>
                  <a:gd name="T14" fmla="*/ 62 w 76"/>
                  <a:gd name="T15" fmla="*/ 83 h 83"/>
                  <a:gd name="T16" fmla="*/ 62 w 76"/>
                  <a:gd name="T17" fmla="*/ 83 h 83"/>
                  <a:gd name="T18" fmla="*/ 68 w 76"/>
                  <a:gd name="T19" fmla="*/ 55 h 83"/>
                  <a:gd name="T20" fmla="*/ 76 w 76"/>
                  <a:gd name="T21" fmla="*/ 41 h 83"/>
                  <a:gd name="T22" fmla="*/ 76 w 76"/>
                  <a:gd name="T23" fmla="*/ 3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83">
                    <a:moveTo>
                      <a:pt x="76" y="33"/>
                    </a:moveTo>
                    <a:cubicBezTo>
                      <a:pt x="76" y="20"/>
                      <a:pt x="71" y="8"/>
                      <a:pt x="63" y="0"/>
                    </a:cubicBezTo>
                    <a:cubicBezTo>
                      <a:pt x="57" y="7"/>
                      <a:pt x="48" y="12"/>
                      <a:pt x="38" y="12"/>
                    </a:cubicBezTo>
                    <a:cubicBezTo>
                      <a:pt x="28" y="12"/>
                      <a:pt x="20" y="7"/>
                      <a:pt x="14" y="0"/>
                    </a:cubicBezTo>
                    <a:cubicBezTo>
                      <a:pt x="5" y="8"/>
                      <a:pt x="0" y="20"/>
                      <a:pt x="0" y="33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6"/>
                      <a:pt x="7" y="83"/>
                      <a:pt x="15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74"/>
                      <a:pt x="63" y="64"/>
                      <a:pt x="68" y="55"/>
                    </a:cubicBezTo>
                    <a:cubicBezTo>
                      <a:pt x="70" y="50"/>
                      <a:pt x="73" y="45"/>
                      <a:pt x="76" y="41"/>
                    </a:cubicBezTo>
                    <a:lnTo>
                      <a:pt x="76" y="3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5" name="Oval 254"/>
              <p:cNvSpPr>
                <a:spLocks noChangeArrowheads="1"/>
              </p:cNvSpPr>
              <p:nvPr/>
            </p:nvSpPr>
            <p:spPr bwMode="black">
              <a:xfrm>
                <a:off x="6888163" y="4386263"/>
                <a:ext cx="274638" cy="2698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6" name="Freeform 255"/>
              <p:cNvSpPr>
                <a:spLocks/>
              </p:cNvSpPr>
              <p:nvPr/>
            </p:nvSpPr>
            <p:spPr bwMode="black">
              <a:xfrm>
                <a:off x="7732713" y="5108575"/>
                <a:ext cx="344488" cy="312738"/>
              </a:xfrm>
              <a:custGeom>
                <a:avLst/>
                <a:gdLst>
                  <a:gd name="T0" fmla="*/ 56 w 64"/>
                  <a:gd name="T1" fmla="*/ 24 h 58"/>
                  <a:gd name="T2" fmla="*/ 34 w 64"/>
                  <a:gd name="T3" fmla="*/ 14 h 58"/>
                  <a:gd name="T4" fmla="*/ 31 w 64"/>
                  <a:gd name="T5" fmla="*/ 6 h 58"/>
                  <a:gd name="T6" fmla="*/ 20 w 64"/>
                  <a:gd name="T7" fmla="*/ 0 h 58"/>
                  <a:gd name="T8" fmla="*/ 14 w 64"/>
                  <a:gd name="T9" fmla="*/ 23 h 58"/>
                  <a:gd name="T10" fmla="*/ 0 w 64"/>
                  <a:gd name="T11" fmla="*/ 42 h 58"/>
                  <a:gd name="T12" fmla="*/ 11 w 64"/>
                  <a:gd name="T13" fmla="*/ 47 h 58"/>
                  <a:gd name="T14" fmla="*/ 19 w 64"/>
                  <a:gd name="T15" fmla="*/ 44 h 58"/>
                  <a:gd name="T16" fmla="*/ 41 w 64"/>
                  <a:gd name="T17" fmla="*/ 55 h 58"/>
                  <a:gd name="T18" fmla="*/ 58 w 64"/>
                  <a:gd name="T19" fmla="*/ 47 h 58"/>
                  <a:gd name="T20" fmla="*/ 60 w 64"/>
                  <a:gd name="T21" fmla="*/ 42 h 58"/>
                  <a:gd name="T22" fmla="*/ 56 w 64"/>
                  <a:gd name="T23" fmla="*/ 2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6" y="24"/>
                    </a:move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1"/>
                      <a:pt x="34" y="7"/>
                      <a:pt x="31" y="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8"/>
                      <a:pt x="17" y="16"/>
                      <a:pt x="14" y="23"/>
                    </a:cubicBezTo>
                    <a:cubicBezTo>
                      <a:pt x="10" y="30"/>
                      <a:pt x="5" y="37"/>
                      <a:pt x="0" y="42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4" y="49"/>
                      <a:pt x="18" y="47"/>
                      <a:pt x="19" y="44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7" y="58"/>
                      <a:pt x="54" y="54"/>
                      <a:pt x="58" y="47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4" y="35"/>
                      <a:pt x="62" y="27"/>
                      <a:pt x="56" y="2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7" name="Freeform 256"/>
              <p:cNvSpPr>
                <a:spLocks noEditPoints="1"/>
              </p:cNvSpPr>
              <p:nvPr/>
            </p:nvSpPr>
            <p:spPr bwMode="black">
              <a:xfrm>
                <a:off x="7158038" y="4748213"/>
                <a:ext cx="671513" cy="673100"/>
              </a:xfrm>
              <a:custGeom>
                <a:avLst/>
                <a:gdLst>
                  <a:gd name="T0" fmla="*/ 86 w 125"/>
                  <a:gd name="T1" fmla="*/ 13 h 125"/>
                  <a:gd name="T2" fmla="*/ 13 w 125"/>
                  <a:gd name="T3" fmla="*/ 39 h 125"/>
                  <a:gd name="T4" fmla="*/ 39 w 125"/>
                  <a:gd name="T5" fmla="*/ 112 h 125"/>
                  <a:gd name="T6" fmla="*/ 112 w 125"/>
                  <a:gd name="T7" fmla="*/ 86 h 125"/>
                  <a:gd name="T8" fmla="*/ 86 w 125"/>
                  <a:gd name="T9" fmla="*/ 13 h 125"/>
                  <a:gd name="T10" fmla="*/ 97 w 125"/>
                  <a:gd name="T11" fmla="*/ 79 h 125"/>
                  <a:gd name="T12" fmla="*/ 47 w 125"/>
                  <a:gd name="T13" fmla="*/ 96 h 125"/>
                  <a:gd name="T14" fmla="*/ 29 w 125"/>
                  <a:gd name="T15" fmla="*/ 46 h 125"/>
                  <a:gd name="T16" fmla="*/ 79 w 125"/>
                  <a:gd name="T17" fmla="*/ 28 h 125"/>
                  <a:gd name="T18" fmla="*/ 97 w 125"/>
                  <a:gd name="T19" fmla="*/ 7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5">
                    <a:moveTo>
                      <a:pt x="86" y="13"/>
                    </a:moveTo>
                    <a:cubicBezTo>
                      <a:pt x="59" y="0"/>
                      <a:pt x="26" y="12"/>
                      <a:pt x="13" y="39"/>
                    </a:cubicBezTo>
                    <a:cubicBezTo>
                      <a:pt x="0" y="66"/>
                      <a:pt x="12" y="99"/>
                      <a:pt x="39" y="112"/>
                    </a:cubicBezTo>
                    <a:cubicBezTo>
                      <a:pt x="66" y="125"/>
                      <a:pt x="99" y="113"/>
                      <a:pt x="112" y="86"/>
                    </a:cubicBezTo>
                    <a:cubicBezTo>
                      <a:pt x="125" y="59"/>
                      <a:pt x="114" y="26"/>
                      <a:pt x="86" y="13"/>
                    </a:cubicBezTo>
                    <a:close/>
                    <a:moveTo>
                      <a:pt x="97" y="79"/>
                    </a:moveTo>
                    <a:cubicBezTo>
                      <a:pt x="88" y="97"/>
                      <a:pt x="65" y="105"/>
                      <a:pt x="47" y="96"/>
                    </a:cubicBezTo>
                    <a:cubicBezTo>
                      <a:pt x="28" y="87"/>
                      <a:pt x="20" y="65"/>
                      <a:pt x="29" y="46"/>
                    </a:cubicBezTo>
                    <a:cubicBezTo>
                      <a:pt x="38" y="27"/>
                      <a:pt x="60" y="19"/>
                      <a:pt x="79" y="28"/>
                    </a:cubicBezTo>
                    <a:cubicBezTo>
                      <a:pt x="98" y="37"/>
                      <a:pt x="106" y="60"/>
                      <a:pt x="97" y="7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8" name="Freeform 257"/>
              <p:cNvSpPr>
                <a:spLocks/>
              </p:cNvSpPr>
              <p:nvPr/>
            </p:nvSpPr>
            <p:spPr bwMode="black">
              <a:xfrm>
                <a:off x="7351713" y="4908550"/>
                <a:ext cx="225425" cy="150813"/>
              </a:xfrm>
              <a:custGeom>
                <a:avLst/>
                <a:gdLst>
                  <a:gd name="T0" fmla="*/ 39 w 42"/>
                  <a:gd name="T1" fmla="*/ 7 h 28"/>
                  <a:gd name="T2" fmla="*/ 39 w 42"/>
                  <a:gd name="T3" fmla="*/ 7 h 28"/>
                  <a:gd name="T4" fmla="*/ 1 w 42"/>
                  <a:gd name="T5" fmla="*/ 20 h 28"/>
                  <a:gd name="T6" fmla="*/ 3 w 42"/>
                  <a:gd name="T7" fmla="*/ 27 h 28"/>
                  <a:gd name="T8" fmla="*/ 10 w 42"/>
                  <a:gd name="T9" fmla="*/ 24 h 28"/>
                  <a:gd name="T10" fmla="*/ 35 w 42"/>
                  <a:gd name="T11" fmla="*/ 15 h 28"/>
                  <a:gd name="T12" fmla="*/ 41 w 42"/>
                  <a:gd name="T13" fmla="*/ 13 h 28"/>
                  <a:gd name="T14" fmla="*/ 39 w 42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39" y="7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25" y="0"/>
                      <a:pt x="8" y="6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6" y="28"/>
                      <a:pt x="8" y="27"/>
                      <a:pt x="10" y="24"/>
                    </a:cubicBezTo>
                    <a:cubicBezTo>
                      <a:pt x="14" y="15"/>
                      <a:pt x="25" y="11"/>
                      <a:pt x="35" y="15"/>
                    </a:cubicBezTo>
                    <a:cubicBezTo>
                      <a:pt x="37" y="16"/>
                      <a:pt x="40" y="15"/>
                      <a:pt x="41" y="13"/>
                    </a:cubicBezTo>
                    <a:cubicBezTo>
                      <a:pt x="42" y="11"/>
                      <a:pt x="41" y="8"/>
                      <a:pt x="39" y="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</p:grpSp>
        <p:sp>
          <p:nvSpPr>
            <p:cNvPr id="47" name="Donut 46"/>
            <p:cNvSpPr>
              <a:spLocks noChangeAspect="1"/>
            </p:cNvSpPr>
            <p:nvPr/>
          </p:nvSpPr>
          <p:spPr bwMode="auto">
            <a:xfrm>
              <a:off x="4046256" y="240811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415995" y="2153484"/>
            <a:ext cx="673556" cy="696382"/>
            <a:chOff x="3233165" y="1874357"/>
            <a:chExt cx="392110" cy="392110"/>
          </a:xfrm>
          <a:solidFill>
            <a:schemeClr val="tx1"/>
          </a:solidFill>
        </p:grpSpPr>
        <p:sp>
          <p:nvSpPr>
            <p:cNvPr id="60" name="Freeform 7"/>
            <p:cNvSpPr>
              <a:spLocks noEditPoints="1"/>
            </p:cNvSpPr>
            <p:nvPr/>
          </p:nvSpPr>
          <p:spPr bwMode="black">
            <a:xfrm>
              <a:off x="3349320" y="1989867"/>
              <a:ext cx="159800" cy="161090"/>
            </a:xfrm>
            <a:custGeom>
              <a:avLst/>
              <a:gdLst>
                <a:gd name="T0" fmla="*/ 278 w 306"/>
                <a:gd name="T1" fmla="*/ 15 h 329"/>
                <a:gd name="T2" fmla="*/ 256 w 306"/>
                <a:gd name="T3" fmla="*/ 22 h 329"/>
                <a:gd name="T4" fmla="*/ 248 w 306"/>
                <a:gd name="T5" fmla="*/ 0 h 329"/>
                <a:gd name="T6" fmla="*/ 56 w 306"/>
                <a:gd name="T7" fmla="*/ 15 h 329"/>
                <a:gd name="T8" fmla="*/ 34 w 306"/>
                <a:gd name="T9" fmla="*/ 22 h 329"/>
                <a:gd name="T10" fmla="*/ 26 w 306"/>
                <a:gd name="T11" fmla="*/ 0 h 329"/>
                <a:gd name="T12" fmla="*/ 0 w 306"/>
                <a:gd name="T13" fmla="*/ 329 h 329"/>
                <a:gd name="T14" fmla="*/ 25 w 306"/>
                <a:gd name="T15" fmla="*/ 314 h 329"/>
                <a:gd name="T16" fmla="*/ 48 w 306"/>
                <a:gd name="T17" fmla="*/ 306 h 329"/>
                <a:gd name="T18" fmla="*/ 55 w 306"/>
                <a:gd name="T19" fmla="*/ 329 h 329"/>
                <a:gd name="T20" fmla="*/ 249 w 306"/>
                <a:gd name="T21" fmla="*/ 314 h 329"/>
                <a:gd name="T22" fmla="*/ 271 w 306"/>
                <a:gd name="T23" fmla="*/ 306 h 329"/>
                <a:gd name="T24" fmla="*/ 279 w 306"/>
                <a:gd name="T25" fmla="*/ 329 h 329"/>
                <a:gd name="T26" fmla="*/ 306 w 306"/>
                <a:gd name="T27" fmla="*/ 0 h 329"/>
                <a:gd name="T28" fmla="*/ 56 w 306"/>
                <a:gd name="T29" fmla="*/ 250 h 329"/>
                <a:gd name="T30" fmla="*/ 34 w 306"/>
                <a:gd name="T31" fmla="*/ 258 h 329"/>
                <a:gd name="T32" fmla="*/ 26 w 306"/>
                <a:gd name="T33" fmla="*/ 236 h 329"/>
                <a:gd name="T34" fmla="*/ 49 w 306"/>
                <a:gd name="T35" fmla="*/ 228 h 329"/>
                <a:gd name="T36" fmla="*/ 56 w 306"/>
                <a:gd name="T37" fmla="*/ 250 h 329"/>
                <a:gd name="T38" fmla="*/ 49 w 306"/>
                <a:gd name="T39" fmla="*/ 179 h 329"/>
                <a:gd name="T40" fmla="*/ 26 w 306"/>
                <a:gd name="T41" fmla="*/ 172 h 329"/>
                <a:gd name="T42" fmla="*/ 34 w 306"/>
                <a:gd name="T43" fmla="*/ 150 h 329"/>
                <a:gd name="T44" fmla="*/ 56 w 306"/>
                <a:gd name="T45" fmla="*/ 157 h 329"/>
                <a:gd name="T46" fmla="*/ 56 w 306"/>
                <a:gd name="T47" fmla="*/ 93 h 329"/>
                <a:gd name="T48" fmla="*/ 34 w 306"/>
                <a:gd name="T49" fmla="*/ 101 h 329"/>
                <a:gd name="T50" fmla="*/ 26 w 306"/>
                <a:gd name="T51" fmla="*/ 79 h 329"/>
                <a:gd name="T52" fmla="*/ 49 w 306"/>
                <a:gd name="T53" fmla="*/ 71 h 329"/>
                <a:gd name="T54" fmla="*/ 56 w 306"/>
                <a:gd name="T55" fmla="*/ 93 h 329"/>
                <a:gd name="T56" fmla="*/ 83 w 306"/>
                <a:gd name="T57" fmla="*/ 295 h 329"/>
                <a:gd name="T58" fmla="*/ 222 w 306"/>
                <a:gd name="T59" fmla="*/ 183 h 329"/>
                <a:gd name="T60" fmla="*/ 222 w 306"/>
                <a:gd name="T61" fmla="*/ 146 h 329"/>
                <a:gd name="T62" fmla="*/ 83 w 306"/>
                <a:gd name="T63" fmla="*/ 34 h 329"/>
                <a:gd name="T64" fmla="*/ 222 w 306"/>
                <a:gd name="T65" fmla="*/ 146 h 329"/>
                <a:gd name="T66" fmla="*/ 270 w 306"/>
                <a:gd name="T67" fmla="*/ 258 h 329"/>
                <a:gd name="T68" fmla="*/ 248 w 306"/>
                <a:gd name="T69" fmla="*/ 250 h 329"/>
                <a:gd name="T70" fmla="*/ 256 w 306"/>
                <a:gd name="T71" fmla="*/ 228 h 329"/>
                <a:gd name="T72" fmla="*/ 278 w 306"/>
                <a:gd name="T73" fmla="*/ 236 h 329"/>
                <a:gd name="T74" fmla="*/ 278 w 306"/>
                <a:gd name="T75" fmla="*/ 172 h 329"/>
                <a:gd name="T76" fmla="*/ 256 w 306"/>
                <a:gd name="T77" fmla="*/ 179 h 329"/>
                <a:gd name="T78" fmla="*/ 248 w 306"/>
                <a:gd name="T79" fmla="*/ 157 h 329"/>
                <a:gd name="T80" fmla="*/ 270 w 306"/>
                <a:gd name="T81" fmla="*/ 150 h 329"/>
                <a:gd name="T82" fmla="*/ 278 w 306"/>
                <a:gd name="T83" fmla="*/ 172 h 329"/>
                <a:gd name="T84" fmla="*/ 270 w 306"/>
                <a:gd name="T85" fmla="*/ 101 h 329"/>
                <a:gd name="T86" fmla="*/ 248 w 306"/>
                <a:gd name="T87" fmla="*/ 93 h 329"/>
                <a:gd name="T88" fmla="*/ 256 w 306"/>
                <a:gd name="T89" fmla="*/ 71 h 329"/>
                <a:gd name="T90" fmla="*/ 278 w 306"/>
                <a:gd name="T91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" h="329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0677" tIns="40338" rIns="80677" bIns="40338" numCol="1" rtlCol="0" anchor="ctr" anchorCtr="0" compatLnSpc="1">
              <a:prstTxWarp prst="textNoShape">
                <a:avLst/>
              </a:prstTxWarp>
            </a:bodyPr>
            <a:lstStyle/>
            <a:p>
              <a:pPr defTabSz="726033">
                <a:defRPr/>
              </a:pPr>
              <a:endParaRPr lang="en-US" sz="1765" kern="0" spc="-120" dirty="0">
                <a:solidFill>
                  <a:schemeClr val="tx1"/>
                </a:solidFill>
                <a:latin typeface="KodchiangUPC" panose="02020603050405020304" pitchFamily="18" charset="-34"/>
              </a:endParaRPr>
            </a:p>
          </p:txBody>
        </p:sp>
        <p:sp>
          <p:nvSpPr>
            <p:cNvPr id="61" name="Donut 60"/>
            <p:cNvSpPr>
              <a:spLocks noChangeAspect="1"/>
            </p:cNvSpPr>
            <p:nvPr/>
          </p:nvSpPr>
          <p:spPr bwMode="auto">
            <a:xfrm>
              <a:off x="3233165" y="1874357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1023723" y="3201237"/>
            <a:ext cx="673556" cy="696382"/>
            <a:chOff x="4604545" y="1640238"/>
            <a:chExt cx="392110" cy="392110"/>
          </a:xfrm>
          <a:solidFill>
            <a:schemeClr val="tx1"/>
          </a:solidFill>
        </p:grpSpPr>
        <p:grpSp>
          <p:nvGrpSpPr>
            <p:cNvPr id="63" name="Group 36"/>
            <p:cNvGrpSpPr/>
            <p:nvPr/>
          </p:nvGrpSpPr>
          <p:grpSpPr bwMode="black">
            <a:xfrm>
              <a:off x="4673640" y="1736214"/>
              <a:ext cx="253920" cy="200159"/>
              <a:chOff x="3358790" y="376388"/>
              <a:chExt cx="1516063" cy="1195388"/>
            </a:xfrm>
            <a:grpFill/>
          </p:grpSpPr>
          <p:sp>
            <p:nvSpPr>
              <p:cNvPr id="65" name="Freeform 26"/>
              <p:cNvSpPr>
                <a:spLocks/>
              </p:cNvSpPr>
              <p:nvPr/>
            </p:nvSpPr>
            <p:spPr bwMode="black">
              <a:xfrm>
                <a:off x="3703278" y="376388"/>
                <a:ext cx="1171575" cy="1128713"/>
              </a:xfrm>
              <a:custGeom>
                <a:avLst/>
                <a:gdLst>
                  <a:gd name="T0" fmla="*/ 36 w 312"/>
                  <a:gd name="T1" fmla="*/ 0 h 301"/>
                  <a:gd name="T2" fmla="*/ 0 w 312"/>
                  <a:gd name="T3" fmla="*/ 94 h 301"/>
                  <a:gd name="T4" fmla="*/ 32 w 312"/>
                  <a:gd name="T5" fmla="*/ 94 h 301"/>
                  <a:gd name="T6" fmla="*/ 54 w 312"/>
                  <a:gd name="T7" fmla="*/ 39 h 301"/>
                  <a:gd name="T8" fmla="*/ 272 w 312"/>
                  <a:gd name="T9" fmla="*/ 124 h 301"/>
                  <a:gd name="T10" fmla="*/ 219 w 312"/>
                  <a:gd name="T11" fmla="*/ 262 h 301"/>
                  <a:gd name="T12" fmla="*/ 219 w 312"/>
                  <a:gd name="T13" fmla="*/ 295 h 301"/>
                  <a:gd name="T14" fmla="*/ 237 w 312"/>
                  <a:gd name="T15" fmla="*/ 301 h 301"/>
                  <a:gd name="T16" fmla="*/ 312 w 312"/>
                  <a:gd name="T17" fmla="*/ 106 h 301"/>
                  <a:gd name="T18" fmla="*/ 36 w 312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2" h="301">
                    <a:moveTo>
                      <a:pt x="36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41" y="73"/>
                      <a:pt x="54" y="39"/>
                      <a:pt x="54" y="39"/>
                    </a:cubicBez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19" y="262"/>
                      <a:pt x="219" y="262"/>
                      <a:pt x="219" y="262"/>
                    </a:cubicBezTo>
                    <a:cubicBezTo>
                      <a:pt x="219" y="295"/>
                      <a:pt x="219" y="295"/>
                      <a:pt x="219" y="295"/>
                    </a:cubicBezTo>
                    <a:cubicBezTo>
                      <a:pt x="237" y="301"/>
                      <a:pt x="237" y="301"/>
                      <a:pt x="237" y="301"/>
                    </a:cubicBezTo>
                    <a:cubicBezTo>
                      <a:pt x="312" y="106"/>
                      <a:pt x="312" y="106"/>
                      <a:pt x="312" y="106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66" name="Freeform 27"/>
              <p:cNvSpPr>
                <a:spLocks noEditPoints="1"/>
              </p:cNvSpPr>
              <p:nvPr/>
            </p:nvSpPr>
            <p:spPr bwMode="black">
              <a:xfrm>
                <a:off x="3358790" y="789138"/>
                <a:ext cx="1106488" cy="782638"/>
              </a:xfrm>
              <a:custGeom>
                <a:avLst/>
                <a:gdLst>
                  <a:gd name="T0" fmla="*/ 0 w 697"/>
                  <a:gd name="T1" fmla="*/ 0 h 493"/>
                  <a:gd name="T2" fmla="*/ 0 w 697"/>
                  <a:gd name="T3" fmla="*/ 493 h 493"/>
                  <a:gd name="T4" fmla="*/ 697 w 697"/>
                  <a:gd name="T5" fmla="*/ 493 h 493"/>
                  <a:gd name="T6" fmla="*/ 697 w 697"/>
                  <a:gd name="T7" fmla="*/ 0 h 493"/>
                  <a:gd name="T8" fmla="*/ 0 w 697"/>
                  <a:gd name="T9" fmla="*/ 0 h 493"/>
                  <a:gd name="T10" fmla="*/ 626 w 697"/>
                  <a:gd name="T11" fmla="*/ 422 h 493"/>
                  <a:gd name="T12" fmla="*/ 71 w 697"/>
                  <a:gd name="T13" fmla="*/ 422 h 493"/>
                  <a:gd name="T14" fmla="*/ 71 w 697"/>
                  <a:gd name="T15" fmla="*/ 73 h 493"/>
                  <a:gd name="T16" fmla="*/ 626 w 697"/>
                  <a:gd name="T17" fmla="*/ 73 h 493"/>
                  <a:gd name="T18" fmla="*/ 626 w 697"/>
                  <a:gd name="T19" fmla="*/ 4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7" h="493">
                    <a:moveTo>
                      <a:pt x="0" y="0"/>
                    </a:moveTo>
                    <a:lnTo>
                      <a:pt x="0" y="493"/>
                    </a:lnTo>
                    <a:lnTo>
                      <a:pt x="697" y="493"/>
                    </a:lnTo>
                    <a:lnTo>
                      <a:pt x="697" y="0"/>
                    </a:lnTo>
                    <a:lnTo>
                      <a:pt x="0" y="0"/>
                    </a:lnTo>
                    <a:close/>
                    <a:moveTo>
                      <a:pt x="626" y="422"/>
                    </a:moveTo>
                    <a:lnTo>
                      <a:pt x="71" y="422"/>
                    </a:lnTo>
                    <a:lnTo>
                      <a:pt x="71" y="73"/>
                    </a:lnTo>
                    <a:lnTo>
                      <a:pt x="626" y="73"/>
                    </a:lnTo>
                    <a:lnTo>
                      <a:pt x="626" y="4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67" name="Freeform 28"/>
              <p:cNvSpPr>
                <a:spLocks/>
              </p:cNvSpPr>
              <p:nvPr/>
            </p:nvSpPr>
            <p:spPr bwMode="black">
              <a:xfrm>
                <a:off x="3565165" y="1189188"/>
                <a:ext cx="401638" cy="338138"/>
              </a:xfrm>
              <a:custGeom>
                <a:avLst/>
                <a:gdLst>
                  <a:gd name="T0" fmla="*/ 0 w 107"/>
                  <a:gd name="T1" fmla="*/ 90 h 90"/>
                  <a:gd name="T2" fmla="*/ 54 w 107"/>
                  <a:gd name="T3" fmla="*/ 0 h 90"/>
                  <a:gd name="T4" fmla="*/ 107 w 107"/>
                  <a:gd name="T5" fmla="*/ 90 h 90"/>
                  <a:gd name="T6" fmla="*/ 0 w 107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90">
                    <a:moveTo>
                      <a:pt x="0" y="90"/>
                    </a:moveTo>
                    <a:cubicBezTo>
                      <a:pt x="0" y="40"/>
                      <a:pt x="8" y="0"/>
                      <a:pt x="54" y="0"/>
                    </a:cubicBezTo>
                    <a:cubicBezTo>
                      <a:pt x="99" y="0"/>
                      <a:pt x="107" y="40"/>
                      <a:pt x="107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68" name="Freeform 29"/>
              <p:cNvSpPr>
                <a:spLocks/>
              </p:cNvSpPr>
              <p:nvPr/>
            </p:nvSpPr>
            <p:spPr bwMode="black">
              <a:xfrm>
                <a:off x="3958865" y="1230463"/>
                <a:ext cx="225425" cy="244475"/>
              </a:xfrm>
              <a:custGeom>
                <a:avLst/>
                <a:gdLst>
                  <a:gd name="T0" fmla="*/ 0 w 60"/>
                  <a:gd name="T1" fmla="*/ 4 h 65"/>
                  <a:gd name="T2" fmla="*/ 14 w 60"/>
                  <a:gd name="T3" fmla="*/ 65 h 65"/>
                  <a:gd name="T4" fmla="*/ 60 w 60"/>
                  <a:gd name="T5" fmla="*/ 65 h 65"/>
                  <a:gd name="T6" fmla="*/ 18 w 60"/>
                  <a:gd name="T7" fmla="*/ 0 h 65"/>
                  <a:gd name="T8" fmla="*/ 0 w 60"/>
                  <a:gd name="T9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5">
                    <a:moveTo>
                      <a:pt x="0" y="4"/>
                    </a:moveTo>
                    <a:cubicBezTo>
                      <a:pt x="11" y="22"/>
                      <a:pt x="14" y="46"/>
                      <a:pt x="14" y="65"/>
                    </a:cubicBezTo>
                    <a:cubicBezTo>
                      <a:pt x="20" y="65"/>
                      <a:pt x="53" y="65"/>
                      <a:pt x="60" y="65"/>
                    </a:cubicBezTo>
                    <a:cubicBezTo>
                      <a:pt x="59" y="19"/>
                      <a:pt x="46" y="0"/>
                      <a:pt x="18" y="0"/>
                    </a:cubicBezTo>
                    <a:cubicBezTo>
                      <a:pt x="11" y="0"/>
                      <a:pt x="5" y="1"/>
                      <a:pt x="0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69" name="Oval 30"/>
              <p:cNvSpPr>
                <a:spLocks noChangeArrowheads="1"/>
              </p:cNvSpPr>
              <p:nvPr/>
            </p:nvSpPr>
            <p:spPr bwMode="black">
              <a:xfrm>
                <a:off x="3647715" y="930426"/>
                <a:ext cx="239713" cy="2397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70" name="Oval 31"/>
              <p:cNvSpPr>
                <a:spLocks noChangeArrowheads="1"/>
              </p:cNvSpPr>
              <p:nvPr/>
            </p:nvSpPr>
            <p:spPr bwMode="black">
              <a:xfrm>
                <a:off x="3933465" y="1020913"/>
                <a:ext cx="182563" cy="179388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</p:grpSp>
        <p:sp>
          <p:nvSpPr>
            <p:cNvPr id="64" name="Donut 63"/>
            <p:cNvSpPr>
              <a:spLocks noChangeAspect="1"/>
            </p:cNvSpPr>
            <p:nvPr/>
          </p:nvSpPr>
          <p:spPr bwMode="auto">
            <a:xfrm>
              <a:off x="4604545" y="164023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Freeform 14"/>
          <p:cNvSpPr>
            <a:spLocks noEditPoints="1"/>
          </p:cNvSpPr>
          <p:nvPr/>
        </p:nvSpPr>
        <p:spPr bwMode="black">
          <a:xfrm>
            <a:off x="10728735" y="1528245"/>
            <a:ext cx="676287" cy="696384"/>
          </a:xfrm>
          <a:custGeom>
            <a:avLst/>
            <a:gdLst>
              <a:gd name="T0" fmla="*/ 109 w 150"/>
              <a:gd name="T1" fmla="*/ 58 h 149"/>
              <a:gd name="T2" fmla="*/ 115 w 150"/>
              <a:gd name="T3" fmla="*/ 58 h 149"/>
              <a:gd name="T4" fmla="*/ 104 w 150"/>
              <a:gd name="T5" fmla="*/ 54 h 149"/>
              <a:gd name="T6" fmla="*/ 104 w 150"/>
              <a:gd name="T7" fmla="*/ 48 h 149"/>
              <a:gd name="T8" fmla="*/ 104 w 150"/>
              <a:gd name="T9" fmla="*/ 54 h 149"/>
              <a:gd name="T10" fmla="*/ 101 w 150"/>
              <a:gd name="T11" fmla="*/ 66 h 149"/>
              <a:gd name="T12" fmla="*/ 107 w 150"/>
              <a:gd name="T13" fmla="*/ 66 h 149"/>
              <a:gd name="T14" fmla="*/ 96 w 150"/>
              <a:gd name="T15" fmla="*/ 61 h 149"/>
              <a:gd name="T16" fmla="*/ 96 w 150"/>
              <a:gd name="T17" fmla="*/ 55 h 149"/>
              <a:gd name="T18" fmla="*/ 96 w 150"/>
              <a:gd name="T19" fmla="*/ 61 h 149"/>
              <a:gd name="T20" fmla="*/ 83 w 150"/>
              <a:gd name="T21" fmla="*/ 76 h 149"/>
              <a:gd name="T22" fmla="*/ 96 w 150"/>
              <a:gd name="T23" fmla="*/ 76 h 149"/>
              <a:gd name="T24" fmla="*/ 75 w 150"/>
              <a:gd name="T25" fmla="*/ 65 h 149"/>
              <a:gd name="T26" fmla="*/ 75 w 150"/>
              <a:gd name="T27" fmla="*/ 53 h 149"/>
              <a:gd name="T28" fmla="*/ 75 w 150"/>
              <a:gd name="T29" fmla="*/ 65 h 149"/>
              <a:gd name="T30" fmla="*/ 52 w 150"/>
              <a:gd name="T31" fmla="*/ 76 h 149"/>
              <a:gd name="T32" fmla="*/ 69 w 150"/>
              <a:gd name="T33" fmla="*/ 76 h 149"/>
              <a:gd name="T34" fmla="*/ 46 w 150"/>
              <a:gd name="T35" fmla="*/ 65 h 149"/>
              <a:gd name="T36" fmla="*/ 46 w 150"/>
              <a:gd name="T37" fmla="*/ 51 h 149"/>
              <a:gd name="T38" fmla="*/ 46 w 150"/>
              <a:gd name="T39" fmla="*/ 65 h 149"/>
              <a:gd name="T40" fmla="*/ 109 w 150"/>
              <a:gd name="T41" fmla="*/ 45 h 149"/>
              <a:gd name="T42" fmla="*/ 97 w 150"/>
              <a:gd name="T43" fmla="*/ 41 h 149"/>
              <a:gd name="T44" fmla="*/ 75 w 150"/>
              <a:gd name="T45" fmla="*/ 49 h 149"/>
              <a:gd name="T46" fmla="*/ 54 w 150"/>
              <a:gd name="T47" fmla="*/ 41 h 149"/>
              <a:gd name="T48" fmla="*/ 41 w 150"/>
              <a:gd name="T49" fmla="*/ 45 h 149"/>
              <a:gd name="T50" fmla="*/ 28 w 150"/>
              <a:gd name="T51" fmla="*/ 94 h 149"/>
              <a:gd name="T52" fmla="*/ 55 w 150"/>
              <a:gd name="T53" fmla="*/ 93 h 149"/>
              <a:gd name="T54" fmla="*/ 114 w 150"/>
              <a:gd name="T55" fmla="*/ 107 h 149"/>
              <a:gd name="T56" fmla="*/ 116 w 150"/>
              <a:gd name="T57" fmla="*/ 54 h 149"/>
              <a:gd name="T58" fmla="*/ 10 w 150"/>
              <a:gd name="T59" fmla="*/ 75 h 149"/>
              <a:gd name="T60" fmla="*/ 141 w 150"/>
              <a:gd name="T61" fmla="*/ 75 h 149"/>
              <a:gd name="T62" fmla="*/ 75 w 150"/>
              <a:gd name="T63" fmla="*/ 0 h 149"/>
              <a:gd name="T64" fmla="*/ 75 w 150"/>
              <a:gd name="T65" fmla="*/ 149 h 149"/>
              <a:gd name="T66" fmla="*/ 75 w 150"/>
              <a:gd name="T6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" h="149">
                <a:moveTo>
                  <a:pt x="112" y="61"/>
                </a:moveTo>
                <a:cubicBezTo>
                  <a:pt x="110" y="61"/>
                  <a:pt x="109" y="60"/>
                  <a:pt x="109" y="58"/>
                </a:cubicBezTo>
                <a:cubicBezTo>
                  <a:pt x="109" y="57"/>
                  <a:pt x="110" y="55"/>
                  <a:pt x="112" y="55"/>
                </a:cubicBezTo>
                <a:cubicBezTo>
                  <a:pt x="114" y="55"/>
                  <a:pt x="115" y="57"/>
                  <a:pt x="115" y="58"/>
                </a:cubicBezTo>
                <a:cubicBezTo>
                  <a:pt x="115" y="60"/>
                  <a:pt x="114" y="61"/>
                  <a:pt x="112" y="61"/>
                </a:cubicBezTo>
                <a:moveTo>
                  <a:pt x="104" y="54"/>
                </a:moveTo>
                <a:cubicBezTo>
                  <a:pt x="103" y="54"/>
                  <a:pt x="101" y="52"/>
                  <a:pt x="101" y="51"/>
                </a:cubicBezTo>
                <a:cubicBezTo>
                  <a:pt x="101" y="49"/>
                  <a:pt x="103" y="48"/>
                  <a:pt x="104" y="48"/>
                </a:cubicBezTo>
                <a:cubicBezTo>
                  <a:pt x="106" y="48"/>
                  <a:pt x="107" y="49"/>
                  <a:pt x="107" y="51"/>
                </a:cubicBezTo>
                <a:cubicBezTo>
                  <a:pt x="107" y="52"/>
                  <a:pt x="106" y="54"/>
                  <a:pt x="104" y="54"/>
                </a:cubicBezTo>
                <a:moveTo>
                  <a:pt x="104" y="69"/>
                </a:moveTo>
                <a:cubicBezTo>
                  <a:pt x="102" y="69"/>
                  <a:pt x="101" y="68"/>
                  <a:pt x="101" y="66"/>
                </a:cubicBezTo>
                <a:cubicBezTo>
                  <a:pt x="101" y="64"/>
                  <a:pt x="102" y="63"/>
                  <a:pt x="104" y="63"/>
                </a:cubicBezTo>
                <a:cubicBezTo>
                  <a:pt x="106" y="63"/>
                  <a:pt x="107" y="64"/>
                  <a:pt x="107" y="66"/>
                </a:cubicBezTo>
                <a:cubicBezTo>
                  <a:pt x="107" y="68"/>
                  <a:pt x="106" y="69"/>
                  <a:pt x="104" y="69"/>
                </a:cubicBezTo>
                <a:moveTo>
                  <a:pt x="96" y="61"/>
                </a:moveTo>
                <a:cubicBezTo>
                  <a:pt x="95" y="61"/>
                  <a:pt x="93" y="60"/>
                  <a:pt x="93" y="58"/>
                </a:cubicBezTo>
                <a:cubicBezTo>
                  <a:pt x="93" y="57"/>
                  <a:pt x="95" y="55"/>
                  <a:pt x="96" y="55"/>
                </a:cubicBezTo>
                <a:cubicBezTo>
                  <a:pt x="98" y="55"/>
                  <a:pt x="99" y="57"/>
                  <a:pt x="99" y="58"/>
                </a:cubicBezTo>
                <a:cubicBezTo>
                  <a:pt x="99" y="60"/>
                  <a:pt x="98" y="61"/>
                  <a:pt x="96" y="61"/>
                </a:cubicBezTo>
                <a:moveTo>
                  <a:pt x="89" y="82"/>
                </a:moveTo>
                <a:cubicBezTo>
                  <a:pt x="85" y="82"/>
                  <a:pt x="83" y="79"/>
                  <a:pt x="83" y="76"/>
                </a:cubicBezTo>
                <a:cubicBezTo>
                  <a:pt x="83" y="72"/>
                  <a:pt x="85" y="69"/>
                  <a:pt x="89" y="69"/>
                </a:cubicBezTo>
                <a:cubicBezTo>
                  <a:pt x="93" y="69"/>
                  <a:pt x="96" y="72"/>
                  <a:pt x="96" y="76"/>
                </a:cubicBezTo>
                <a:cubicBezTo>
                  <a:pt x="96" y="79"/>
                  <a:pt x="93" y="82"/>
                  <a:pt x="89" y="82"/>
                </a:cubicBezTo>
                <a:moveTo>
                  <a:pt x="75" y="65"/>
                </a:moveTo>
                <a:cubicBezTo>
                  <a:pt x="72" y="65"/>
                  <a:pt x="69" y="62"/>
                  <a:pt x="69" y="59"/>
                </a:cubicBezTo>
                <a:cubicBezTo>
                  <a:pt x="69" y="55"/>
                  <a:pt x="72" y="53"/>
                  <a:pt x="75" y="53"/>
                </a:cubicBezTo>
                <a:cubicBezTo>
                  <a:pt x="79" y="53"/>
                  <a:pt x="82" y="55"/>
                  <a:pt x="82" y="59"/>
                </a:cubicBezTo>
                <a:cubicBezTo>
                  <a:pt x="82" y="62"/>
                  <a:pt x="79" y="65"/>
                  <a:pt x="75" y="65"/>
                </a:cubicBezTo>
                <a:moveTo>
                  <a:pt x="60" y="84"/>
                </a:moveTo>
                <a:cubicBezTo>
                  <a:pt x="56" y="84"/>
                  <a:pt x="52" y="80"/>
                  <a:pt x="52" y="76"/>
                </a:cubicBezTo>
                <a:cubicBezTo>
                  <a:pt x="52" y="71"/>
                  <a:pt x="56" y="67"/>
                  <a:pt x="60" y="67"/>
                </a:cubicBezTo>
                <a:cubicBezTo>
                  <a:pt x="65" y="67"/>
                  <a:pt x="69" y="71"/>
                  <a:pt x="69" y="76"/>
                </a:cubicBezTo>
                <a:cubicBezTo>
                  <a:pt x="69" y="80"/>
                  <a:pt x="65" y="84"/>
                  <a:pt x="60" y="84"/>
                </a:cubicBezTo>
                <a:moveTo>
                  <a:pt x="46" y="65"/>
                </a:moveTo>
                <a:cubicBezTo>
                  <a:pt x="42" y="65"/>
                  <a:pt x="39" y="62"/>
                  <a:pt x="39" y="58"/>
                </a:cubicBezTo>
                <a:cubicBezTo>
                  <a:pt x="39" y="54"/>
                  <a:pt x="42" y="51"/>
                  <a:pt x="46" y="51"/>
                </a:cubicBezTo>
                <a:cubicBezTo>
                  <a:pt x="50" y="51"/>
                  <a:pt x="53" y="54"/>
                  <a:pt x="53" y="58"/>
                </a:cubicBezTo>
                <a:cubicBezTo>
                  <a:pt x="53" y="62"/>
                  <a:pt x="50" y="65"/>
                  <a:pt x="46" y="65"/>
                </a:cubicBezTo>
                <a:moveTo>
                  <a:pt x="116" y="54"/>
                </a:moveTo>
                <a:cubicBezTo>
                  <a:pt x="114" y="51"/>
                  <a:pt x="112" y="47"/>
                  <a:pt x="109" y="45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05" y="40"/>
                  <a:pt x="97" y="41"/>
                  <a:pt x="97" y="41"/>
                </a:cubicBezTo>
                <a:cubicBezTo>
                  <a:pt x="96" y="42"/>
                  <a:pt x="96" y="42"/>
                  <a:pt x="96" y="42"/>
                </a:cubicBezTo>
                <a:cubicBezTo>
                  <a:pt x="90" y="44"/>
                  <a:pt x="90" y="49"/>
                  <a:pt x="75" y="49"/>
                </a:cubicBezTo>
                <a:cubicBezTo>
                  <a:pt x="60" y="49"/>
                  <a:pt x="61" y="44"/>
                  <a:pt x="55" y="42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46" y="40"/>
                  <a:pt x="41" y="44"/>
                </a:cubicBezTo>
                <a:cubicBezTo>
                  <a:pt x="41" y="45"/>
                  <a:pt x="41" y="45"/>
                  <a:pt x="41" y="45"/>
                </a:cubicBezTo>
                <a:cubicBezTo>
                  <a:pt x="38" y="47"/>
                  <a:pt x="37" y="51"/>
                  <a:pt x="35" y="54"/>
                </a:cubicBezTo>
                <a:cubicBezTo>
                  <a:pt x="32" y="61"/>
                  <a:pt x="27" y="80"/>
                  <a:pt x="28" y="94"/>
                </a:cubicBezTo>
                <a:cubicBezTo>
                  <a:pt x="29" y="105"/>
                  <a:pt x="31" y="107"/>
                  <a:pt x="36" y="107"/>
                </a:cubicBezTo>
                <a:cubicBezTo>
                  <a:pt x="41" y="108"/>
                  <a:pt x="49" y="98"/>
                  <a:pt x="55" y="93"/>
                </a:cubicBezTo>
                <a:cubicBezTo>
                  <a:pt x="62" y="88"/>
                  <a:pt x="89" y="88"/>
                  <a:pt x="96" y="93"/>
                </a:cubicBezTo>
                <a:cubicBezTo>
                  <a:pt x="102" y="98"/>
                  <a:pt x="109" y="108"/>
                  <a:pt x="114" y="107"/>
                </a:cubicBezTo>
                <a:cubicBezTo>
                  <a:pt x="120" y="107"/>
                  <a:pt x="121" y="105"/>
                  <a:pt x="122" y="94"/>
                </a:cubicBezTo>
                <a:cubicBezTo>
                  <a:pt x="124" y="80"/>
                  <a:pt x="119" y="61"/>
                  <a:pt x="116" y="54"/>
                </a:cubicBezTo>
                <a:moveTo>
                  <a:pt x="75" y="140"/>
                </a:move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1" y="39"/>
                  <a:pt x="141" y="75"/>
                </a:cubicBezTo>
                <a:cubicBezTo>
                  <a:pt x="141" y="111"/>
                  <a:pt x="111" y="140"/>
                  <a:pt x="75" y="140"/>
                </a:cubicBezTo>
                <a:moveTo>
                  <a:pt x="75" y="0"/>
                </a:move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49"/>
                  <a:pt x="75" y="149"/>
                </a:cubicBezTo>
                <a:cubicBezTo>
                  <a:pt x="117" y="149"/>
                  <a:pt x="150" y="116"/>
                  <a:pt x="150" y="75"/>
                </a:cubicBezTo>
                <a:cubicBezTo>
                  <a:pt x="150" y="33"/>
                  <a:pt x="117" y="0"/>
                  <a:pt x="75" y="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809176" y="4046408"/>
            <a:ext cx="673556" cy="696382"/>
            <a:chOff x="3233165" y="1874357"/>
            <a:chExt cx="392110" cy="392110"/>
          </a:xfrm>
          <a:solidFill>
            <a:schemeClr val="tx1"/>
          </a:solidFill>
        </p:grpSpPr>
        <p:sp>
          <p:nvSpPr>
            <p:cNvPr id="73" name="Freeform 7"/>
            <p:cNvSpPr>
              <a:spLocks noEditPoints="1"/>
            </p:cNvSpPr>
            <p:nvPr/>
          </p:nvSpPr>
          <p:spPr bwMode="black">
            <a:xfrm>
              <a:off x="3349320" y="1989867"/>
              <a:ext cx="159800" cy="161090"/>
            </a:xfrm>
            <a:custGeom>
              <a:avLst/>
              <a:gdLst>
                <a:gd name="T0" fmla="*/ 278 w 306"/>
                <a:gd name="T1" fmla="*/ 15 h 329"/>
                <a:gd name="T2" fmla="*/ 256 w 306"/>
                <a:gd name="T3" fmla="*/ 22 h 329"/>
                <a:gd name="T4" fmla="*/ 248 w 306"/>
                <a:gd name="T5" fmla="*/ 0 h 329"/>
                <a:gd name="T6" fmla="*/ 56 w 306"/>
                <a:gd name="T7" fmla="*/ 15 h 329"/>
                <a:gd name="T8" fmla="*/ 34 w 306"/>
                <a:gd name="T9" fmla="*/ 22 h 329"/>
                <a:gd name="T10" fmla="*/ 26 w 306"/>
                <a:gd name="T11" fmla="*/ 0 h 329"/>
                <a:gd name="T12" fmla="*/ 0 w 306"/>
                <a:gd name="T13" fmla="*/ 329 h 329"/>
                <a:gd name="T14" fmla="*/ 25 w 306"/>
                <a:gd name="T15" fmla="*/ 314 h 329"/>
                <a:gd name="T16" fmla="*/ 48 w 306"/>
                <a:gd name="T17" fmla="*/ 306 h 329"/>
                <a:gd name="T18" fmla="*/ 55 w 306"/>
                <a:gd name="T19" fmla="*/ 329 h 329"/>
                <a:gd name="T20" fmla="*/ 249 w 306"/>
                <a:gd name="T21" fmla="*/ 314 h 329"/>
                <a:gd name="T22" fmla="*/ 271 w 306"/>
                <a:gd name="T23" fmla="*/ 306 h 329"/>
                <a:gd name="T24" fmla="*/ 279 w 306"/>
                <a:gd name="T25" fmla="*/ 329 h 329"/>
                <a:gd name="T26" fmla="*/ 306 w 306"/>
                <a:gd name="T27" fmla="*/ 0 h 329"/>
                <a:gd name="T28" fmla="*/ 56 w 306"/>
                <a:gd name="T29" fmla="*/ 250 h 329"/>
                <a:gd name="T30" fmla="*/ 34 w 306"/>
                <a:gd name="T31" fmla="*/ 258 h 329"/>
                <a:gd name="T32" fmla="*/ 26 w 306"/>
                <a:gd name="T33" fmla="*/ 236 h 329"/>
                <a:gd name="T34" fmla="*/ 49 w 306"/>
                <a:gd name="T35" fmla="*/ 228 h 329"/>
                <a:gd name="T36" fmla="*/ 56 w 306"/>
                <a:gd name="T37" fmla="*/ 250 h 329"/>
                <a:gd name="T38" fmla="*/ 49 w 306"/>
                <a:gd name="T39" fmla="*/ 179 h 329"/>
                <a:gd name="T40" fmla="*/ 26 w 306"/>
                <a:gd name="T41" fmla="*/ 172 h 329"/>
                <a:gd name="T42" fmla="*/ 34 w 306"/>
                <a:gd name="T43" fmla="*/ 150 h 329"/>
                <a:gd name="T44" fmla="*/ 56 w 306"/>
                <a:gd name="T45" fmla="*/ 157 h 329"/>
                <a:gd name="T46" fmla="*/ 56 w 306"/>
                <a:gd name="T47" fmla="*/ 93 h 329"/>
                <a:gd name="T48" fmla="*/ 34 w 306"/>
                <a:gd name="T49" fmla="*/ 101 h 329"/>
                <a:gd name="T50" fmla="*/ 26 w 306"/>
                <a:gd name="T51" fmla="*/ 79 h 329"/>
                <a:gd name="T52" fmla="*/ 49 w 306"/>
                <a:gd name="T53" fmla="*/ 71 h 329"/>
                <a:gd name="T54" fmla="*/ 56 w 306"/>
                <a:gd name="T55" fmla="*/ 93 h 329"/>
                <a:gd name="T56" fmla="*/ 83 w 306"/>
                <a:gd name="T57" fmla="*/ 295 h 329"/>
                <a:gd name="T58" fmla="*/ 222 w 306"/>
                <a:gd name="T59" fmla="*/ 183 h 329"/>
                <a:gd name="T60" fmla="*/ 222 w 306"/>
                <a:gd name="T61" fmla="*/ 146 h 329"/>
                <a:gd name="T62" fmla="*/ 83 w 306"/>
                <a:gd name="T63" fmla="*/ 34 h 329"/>
                <a:gd name="T64" fmla="*/ 222 w 306"/>
                <a:gd name="T65" fmla="*/ 146 h 329"/>
                <a:gd name="T66" fmla="*/ 270 w 306"/>
                <a:gd name="T67" fmla="*/ 258 h 329"/>
                <a:gd name="T68" fmla="*/ 248 w 306"/>
                <a:gd name="T69" fmla="*/ 250 h 329"/>
                <a:gd name="T70" fmla="*/ 256 w 306"/>
                <a:gd name="T71" fmla="*/ 228 h 329"/>
                <a:gd name="T72" fmla="*/ 278 w 306"/>
                <a:gd name="T73" fmla="*/ 236 h 329"/>
                <a:gd name="T74" fmla="*/ 278 w 306"/>
                <a:gd name="T75" fmla="*/ 172 h 329"/>
                <a:gd name="T76" fmla="*/ 256 w 306"/>
                <a:gd name="T77" fmla="*/ 179 h 329"/>
                <a:gd name="T78" fmla="*/ 248 w 306"/>
                <a:gd name="T79" fmla="*/ 157 h 329"/>
                <a:gd name="T80" fmla="*/ 270 w 306"/>
                <a:gd name="T81" fmla="*/ 150 h 329"/>
                <a:gd name="T82" fmla="*/ 278 w 306"/>
                <a:gd name="T83" fmla="*/ 172 h 329"/>
                <a:gd name="T84" fmla="*/ 270 w 306"/>
                <a:gd name="T85" fmla="*/ 101 h 329"/>
                <a:gd name="T86" fmla="*/ 248 w 306"/>
                <a:gd name="T87" fmla="*/ 93 h 329"/>
                <a:gd name="T88" fmla="*/ 256 w 306"/>
                <a:gd name="T89" fmla="*/ 71 h 329"/>
                <a:gd name="T90" fmla="*/ 278 w 306"/>
                <a:gd name="T91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" h="329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0677" tIns="40338" rIns="80677" bIns="40338" numCol="1" rtlCol="0" anchor="ctr" anchorCtr="0" compatLnSpc="1">
              <a:prstTxWarp prst="textNoShape">
                <a:avLst/>
              </a:prstTxWarp>
            </a:bodyPr>
            <a:lstStyle/>
            <a:p>
              <a:pPr defTabSz="726033">
                <a:defRPr/>
              </a:pPr>
              <a:endParaRPr lang="en-US" sz="1765" kern="0" spc="-120" dirty="0">
                <a:solidFill>
                  <a:schemeClr val="tx1"/>
                </a:solidFill>
                <a:latin typeface="KodchiangUPC" panose="02020603050405020304" pitchFamily="18" charset="-34"/>
              </a:endParaRPr>
            </a:p>
          </p:txBody>
        </p:sp>
        <p:sp>
          <p:nvSpPr>
            <p:cNvPr id="74" name="Donut 73"/>
            <p:cNvSpPr>
              <a:spLocks noChangeAspect="1"/>
            </p:cNvSpPr>
            <p:nvPr/>
          </p:nvSpPr>
          <p:spPr bwMode="auto">
            <a:xfrm>
              <a:off x="3233165" y="1874357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5" name="Freeform 74"/>
          <p:cNvSpPr>
            <a:spLocks noEditPoints="1"/>
          </p:cNvSpPr>
          <p:nvPr/>
        </p:nvSpPr>
        <p:spPr bwMode="black">
          <a:xfrm>
            <a:off x="9334451" y="1715469"/>
            <a:ext cx="673562" cy="696388"/>
          </a:xfrm>
          <a:custGeom>
            <a:avLst/>
            <a:gdLst>
              <a:gd name="T0" fmla="*/ 81 w 149"/>
              <a:gd name="T1" fmla="*/ 87 h 149"/>
              <a:gd name="T2" fmla="*/ 62 w 149"/>
              <a:gd name="T3" fmla="*/ 81 h 149"/>
              <a:gd name="T4" fmla="*/ 68 w 149"/>
              <a:gd name="T5" fmla="*/ 62 h 149"/>
              <a:gd name="T6" fmla="*/ 87 w 149"/>
              <a:gd name="T7" fmla="*/ 68 h 149"/>
              <a:gd name="T8" fmla="*/ 81 w 149"/>
              <a:gd name="T9" fmla="*/ 87 h 149"/>
              <a:gd name="T10" fmla="*/ 105 w 149"/>
              <a:gd name="T11" fmla="*/ 72 h 149"/>
              <a:gd name="T12" fmla="*/ 102 w 149"/>
              <a:gd name="T13" fmla="*/ 62 h 149"/>
              <a:gd name="T14" fmla="*/ 94 w 149"/>
              <a:gd name="T15" fmla="*/ 63 h 149"/>
              <a:gd name="T16" fmla="*/ 91 w 149"/>
              <a:gd name="T17" fmla="*/ 59 h 149"/>
              <a:gd name="T18" fmla="*/ 94 w 149"/>
              <a:gd name="T19" fmla="*/ 51 h 149"/>
              <a:gd name="T20" fmla="*/ 85 w 149"/>
              <a:gd name="T21" fmla="*/ 46 h 149"/>
              <a:gd name="T22" fmla="*/ 80 w 149"/>
              <a:gd name="T23" fmla="*/ 53 h 149"/>
              <a:gd name="T24" fmla="*/ 74 w 149"/>
              <a:gd name="T25" fmla="*/ 52 h 149"/>
              <a:gd name="T26" fmla="*/ 71 w 149"/>
              <a:gd name="T27" fmla="*/ 44 h 149"/>
              <a:gd name="T28" fmla="*/ 61 w 149"/>
              <a:gd name="T29" fmla="*/ 47 h 149"/>
              <a:gd name="T30" fmla="*/ 62 w 149"/>
              <a:gd name="T31" fmla="*/ 55 h 149"/>
              <a:gd name="T32" fmla="*/ 59 w 149"/>
              <a:gd name="T33" fmla="*/ 58 h 149"/>
              <a:gd name="T34" fmla="*/ 51 w 149"/>
              <a:gd name="T35" fmla="*/ 55 h 149"/>
              <a:gd name="T36" fmla="*/ 46 w 149"/>
              <a:gd name="T37" fmla="*/ 64 h 149"/>
              <a:gd name="T38" fmla="*/ 52 w 149"/>
              <a:gd name="T39" fmla="*/ 69 h 149"/>
              <a:gd name="T40" fmla="*/ 51 w 149"/>
              <a:gd name="T41" fmla="*/ 74 h 149"/>
              <a:gd name="T42" fmla="*/ 44 w 149"/>
              <a:gd name="T43" fmla="*/ 77 h 149"/>
              <a:gd name="T44" fmla="*/ 47 w 149"/>
              <a:gd name="T45" fmla="*/ 87 h 149"/>
              <a:gd name="T46" fmla="*/ 55 w 149"/>
              <a:gd name="T47" fmla="*/ 86 h 149"/>
              <a:gd name="T48" fmla="*/ 58 w 149"/>
              <a:gd name="T49" fmla="*/ 91 h 149"/>
              <a:gd name="T50" fmla="*/ 55 w 149"/>
              <a:gd name="T51" fmla="*/ 98 h 149"/>
              <a:gd name="T52" fmla="*/ 64 w 149"/>
              <a:gd name="T53" fmla="*/ 103 h 149"/>
              <a:gd name="T54" fmla="*/ 69 w 149"/>
              <a:gd name="T55" fmla="*/ 97 h 149"/>
              <a:gd name="T56" fmla="*/ 74 w 149"/>
              <a:gd name="T57" fmla="*/ 97 h 149"/>
              <a:gd name="T58" fmla="*/ 77 w 149"/>
              <a:gd name="T59" fmla="*/ 105 h 149"/>
              <a:gd name="T60" fmla="*/ 87 w 149"/>
              <a:gd name="T61" fmla="*/ 102 h 149"/>
              <a:gd name="T62" fmla="*/ 86 w 149"/>
              <a:gd name="T63" fmla="*/ 94 h 149"/>
              <a:gd name="T64" fmla="*/ 90 w 149"/>
              <a:gd name="T65" fmla="*/ 91 h 149"/>
              <a:gd name="T66" fmla="*/ 98 w 149"/>
              <a:gd name="T67" fmla="*/ 94 h 149"/>
              <a:gd name="T68" fmla="*/ 103 w 149"/>
              <a:gd name="T69" fmla="*/ 85 h 149"/>
              <a:gd name="T70" fmla="*/ 96 w 149"/>
              <a:gd name="T71" fmla="*/ 80 h 149"/>
              <a:gd name="T72" fmla="*/ 97 w 149"/>
              <a:gd name="T73" fmla="*/ 75 h 149"/>
              <a:gd name="T74" fmla="*/ 105 w 149"/>
              <a:gd name="T75" fmla="*/ 72 h 149"/>
              <a:gd name="T76" fmla="*/ 79 w 149"/>
              <a:gd name="T77" fmla="*/ 72 h 149"/>
              <a:gd name="T78" fmla="*/ 72 w 149"/>
              <a:gd name="T79" fmla="*/ 70 h 149"/>
              <a:gd name="T80" fmla="*/ 70 w 149"/>
              <a:gd name="T81" fmla="*/ 77 h 149"/>
              <a:gd name="T82" fmla="*/ 77 w 149"/>
              <a:gd name="T83" fmla="*/ 79 h 149"/>
              <a:gd name="T84" fmla="*/ 79 w 149"/>
              <a:gd name="T85" fmla="*/ 72 h 149"/>
              <a:gd name="T86" fmla="*/ 74 w 149"/>
              <a:gd name="T87" fmla="*/ 9 h 149"/>
              <a:gd name="T88" fmla="*/ 9 w 149"/>
              <a:gd name="T89" fmla="*/ 75 h 149"/>
              <a:gd name="T90" fmla="*/ 74 w 149"/>
              <a:gd name="T91" fmla="*/ 140 h 149"/>
              <a:gd name="T92" fmla="*/ 140 w 149"/>
              <a:gd name="T93" fmla="*/ 75 h 149"/>
              <a:gd name="T94" fmla="*/ 74 w 149"/>
              <a:gd name="T95" fmla="*/ 9 h 149"/>
              <a:gd name="T96" fmla="*/ 74 w 149"/>
              <a:gd name="T97" fmla="*/ 0 h 149"/>
              <a:gd name="T98" fmla="*/ 149 w 149"/>
              <a:gd name="T99" fmla="*/ 75 h 149"/>
              <a:gd name="T100" fmla="*/ 74 w 149"/>
              <a:gd name="T101" fmla="*/ 149 h 149"/>
              <a:gd name="T102" fmla="*/ 0 w 149"/>
              <a:gd name="T103" fmla="*/ 75 h 149"/>
              <a:gd name="T104" fmla="*/ 74 w 149"/>
              <a:gd name="T10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" h="149">
                <a:moveTo>
                  <a:pt x="81" y="87"/>
                </a:moveTo>
                <a:cubicBezTo>
                  <a:pt x="74" y="91"/>
                  <a:pt x="65" y="88"/>
                  <a:pt x="62" y="81"/>
                </a:cubicBezTo>
                <a:cubicBezTo>
                  <a:pt x="58" y="74"/>
                  <a:pt x="61" y="66"/>
                  <a:pt x="68" y="62"/>
                </a:cubicBezTo>
                <a:cubicBezTo>
                  <a:pt x="75" y="58"/>
                  <a:pt x="83" y="61"/>
                  <a:pt x="87" y="68"/>
                </a:cubicBezTo>
                <a:cubicBezTo>
                  <a:pt x="91" y="75"/>
                  <a:pt x="88" y="84"/>
                  <a:pt x="81" y="87"/>
                </a:cubicBezTo>
                <a:moveTo>
                  <a:pt x="105" y="72"/>
                </a:moveTo>
                <a:cubicBezTo>
                  <a:pt x="102" y="62"/>
                  <a:pt x="102" y="62"/>
                  <a:pt x="102" y="62"/>
                </a:cubicBezTo>
                <a:cubicBezTo>
                  <a:pt x="94" y="63"/>
                  <a:pt x="94" y="63"/>
                  <a:pt x="94" y="63"/>
                </a:cubicBezTo>
                <a:cubicBezTo>
                  <a:pt x="93" y="62"/>
                  <a:pt x="92" y="60"/>
                  <a:pt x="91" y="59"/>
                </a:cubicBezTo>
                <a:cubicBezTo>
                  <a:pt x="94" y="51"/>
                  <a:pt x="94" y="51"/>
                  <a:pt x="94" y="51"/>
                </a:cubicBezTo>
                <a:cubicBezTo>
                  <a:pt x="85" y="46"/>
                  <a:pt x="85" y="46"/>
                  <a:pt x="85" y="46"/>
                </a:cubicBezTo>
                <a:cubicBezTo>
                  <a:pt x="80" y="53"/>
                  <a:pt x="80" y="53"/>
                  <a:pt x="80" y="53"/>
                </a:cubicBezTo>
                <a:cubicBezTo>
                  <a:pt x="78" y="52"/>
                  <a:pt x="76" y="52"/>
                  <a:pt x="74" y="52"/>
                </a:cubicBezTo>
                <a:cubicBezTo>
                  <a:pt x="71" y="44"/>
                  <a:pt x="71" y="44"/>
                  <a:pt x="71" y="44"/>
                </a:cubicBezTo>
                <a:cubicBezTo>
                  <a:pt x="61" y="47"/>
                  <a:pt x="61" y="47"/>
                  <a:pt x="61" y="47"/>
                </a:cubicBezTo>
                <a:cubicBezTo>
                  <a:pt x="62" y="55"/>
                  <a:pt x="62" y="55"/>
                  <a:pt x="62" y="55"/>
                </a:cubicBezTo>
                <a:cubicBezTo>
                  <a:pt x="61" y="56"/>
                  <a:pt x="60" y="57"/>
                  <a:pt x="59" y="58"/>
                </a:cubicBezTo>
                <a:cubicBezTo>
                  <a:pt x="51" y="55"/>
                  <a:pt x="51" y="55"/>
                  <a:pt x="51" y="55"/>
                </a:cubicBezTo>
                <a:cubicBezTo>
                  <a:pt x="46" y="64"/>
                  <a:pt x="46" y="64"/>
                  <a:pt x="46" y="64"/>
                </a:cubicBezTo>
                <a:cubicBezTo>
                  <a:pt x="52" y="69"/>
                  <a:pt x="52" y="69"/>
                  <a:pt x="52" y="69"/>
                </a:cubicBezTo>
                <a:cubicBezTo>
                  <a:pt x="52" y="71"/>
                  <a:pt x="51" y="72"/>
                  <a:pt x="51" y="74"/>
                </a:cubicBezTo>
                <a:cubicBezTo>
                  <a:pt x="44" y="77"/>
                  <a:pt x="44" y="77"/>
                  <a:pt x="44" y="77"/>
                </a:cubicBezTo>
                <a:cubicBezTo>
                  <a:pt x="47" y="87"/>
                  <a:pt x="47" y="87"/>
                  <a:pt x="47" y="87"/>
                </a:cubicBezTo>
                <a:cubicBezTo>
                  <a:pt x="55" y="86"/>
                  <a:pt x="55" y="86"/>
                  <a:pt x="55" y="86"/>
                </a:cubicBezTo>
                <a:cubicBezTo>
                  <a:pt x="56" y="88"/>
                  <a:pt x="57" y="89"/>
                  <a:pt x="58" y="91"/>
                </a:cubicBezTo>
                <a:cubicBezTo>
                  <a:pt x="55" y="98"/>
                  <a:pt x="55" y="98"/>
                  <a:pt x="55" y="98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69" y="97"/>
                  <a:pt x="69" y="97"/>
                  <a:pt x="69" y="97"/>
                </a:cubicBezTo>
                <a:cubicBezTo>
                  <a:pt x="70" y="97"/>
                  <a:pt x="72" y="97"/>
                  <a:pt x="74" y="97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6" y="94"/>
                  <a:pt x="86" y="94"/>
                  <a:pt x="86" y="94"/>
                </a:cubicBezTo>
                <a:cubicBezTo>
                  <a:pt x="88" y="93"/>
                  <a:pt x="89" y="92"/>
                  <a:pt x="90" y="91"/>
                </a:cubicBezTo>
                <a:cubicBezTo>
                  <a:pt x="98" y="94"/>
                  <a:pt x="98" y="94"/>
                  <a:pt x="98" y="94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6" y="80"/>
                  <a:pt x="96" y="80"/>
                  <a:pt x="96" y="80"/>
                </a:cubicBezTo>
                <a:cubicBezTo>
                  <a:pt x="97" y="78"/>
                  <a:pt x="97" y="77"/>
                  <a:pt x="97" y="75"/>
                </a:cubicBezTo>
                <a:lnTo>
                  <a:pt x="105" y="72"/>
                </a:lnTo>
                <a:close/>
                <a:moveTo>
                  <a:pt x="79" y="72"/>
                </a:moveTo>
                <a:cubicBezTo>
                  <a:pt x="78" y="70"/>
                  <a:pt x="75" y="69"/>
                  <a:pt x="72" y="70"/>
                </a:cubicBezTo>
                <a:cubicBezTo>
                  <a:pt x="70" y="71"/>
                  <a:pt x="69" y="74"/>
                  <a:pt x="70" y="77"/>
                </a:cubicBezTo>
                <a:cubicBezTo>
                  <a:pt x="71" y="80"/>
                  <a:pt x="74" y="81"/>
                  <a:pt x="77" y="79"/>
                </a:cubicBezTo>
                <a:cubicBezTo>
                  <a:pt x="79" y="78"/>
                  <a:pt x="80" y="75"/>
                  <a:pt x="79" y="72"/>
                </a:cubicBezTo>
                <a:moveTo>
                  <a:pt x="74" y="9"/>
                </a:moveTo>
                <a:cubicBezTo>
                  <a:pt x="38" y="9"/>
                  <a:pt x="9" y="39"/>
                  <a:pt x="9" y="75"/>
                </a:cubicBezTo>
                <a:cubicBezTo>
                  <a:pt x="9" y="111"/>
                  <a:pt x="38" y="140"/>
                  <a:pt x="74" y="140"/>
                </a:cubicBezTo>
                <a:cubicBezTo>
                  <a:pt x="110" y="140"/>
                  <a:pt x="140" y="111"/>
                  <a:pt x="140" y="75"/>
                </a:cubicBezTo>
                <a:cubicBezTo>
                  <a:pt x="140" y="39"/>
                  <a:pt x="110" y="9"/>
                  <a:pt x="74" y="9"/>
                </a:cubicBezTo>
                <a:moveTo>
                  <a:pt x="74" y="0"/>
                </a:moveTo>
                <a:cubicBezTo>
                  <a:pt x="116" y="0"/>
                  <a:pt x="149" y="33"/>
                  <a:pt x="149" y="75"/>
                </a:cubicBezTo>
                <a:cubicBezTo>
                  <a:pt x="149" y="116"/>
                  <a:pt x="116" y="149"/>
                  <a:pt x="74" y="149"/>
                </a:cubicBezTo>
                <a:cubicBezTo>
                  <a:pt x="33" y="149"/>
                  <a:pt x="0" y="116"/>
                  <a:pt x="0" y="75"/>
                </a:cubicBezTo>
                <a:cubicBezTo>
                  <a:pt x="0" y="33"/>
                  <a:pt x="33" y="0"/>
                  <a:pt x="74" y="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9772900" y="5552512"/>
            <a:ext cx="673556" cy="696382"/>
            <a:chOff x="3233165" y="1874357"/>
            <a:chExt cx="392110" cy="392110"/>
          </a:xfrm>
          <a:solidFill>
            <a:schemeClr val="tx1"/>
          </a:solidFill>
        </p:grpSpPr>
        <p:sp>
          <p:nvSpPr>
            <p:cNvPr id="77" name="Freeform 7"/>
            <p:cNvSpPr>
              <a:spLocks noEditPoints="1"/>
            </p:cNvSpPr>
            <p:nvPr/>
          </p:nvSpPr>
          <p:spPr bwMode="black">
            <a:xfrm>
              <a:off x="3349320" y="1989867"/>
              <a:ext cx="159800" cy="161090"/>
            </a:xfrm>
            <a:custGeom>
              <a:avLst/>
              <a:gdLst>
                <a:gd name="T0" fmla="*/ 278 w 306"/>
                <a:gd name="T1" fmla="*/ 15 h 329"/>
                <a:gd name="T2" fmla="*/ 256 w 306"/>
                <a:gd name="T3" fmla="*/ 22 h 329"/>
                <a:gd name="T4" fmla="*/ 248 w 306"/>
                <a:gd name="T5" fmla="*/ 0 h 329"/>
                <a:gd name="T6" fmla="*/ 56 w 306"/>
                <a:gd name="T7" fmla="*/ 15 h 329"/>
                <a:gd name="T8" fmla="*/ 34 w 306"/>
                <a:gd name="T9" fmla="*/ 22 h 329"/>
                <a:gd name="T10" fmla="*/ 26 w 306"/>
                <a:gd name="T11" fmla="*/ 0 h 329"/>
                <a:gd name="T12" fmla="*/ 0 w 306"/>
                <a:gd name="T13" fmla="*/ 329 h 329"/>
                <a:gd name="T14" fmla="*/ 25 w 306"/>
                <a:gd name="T15" fmla="*/ 314 h 329"/>
                <a:gd name="T16" fmla="*/ 48 w 306"/>
                <a:gd name="T17" fmla="*/ 306 h 329"/>
                <a:gd name="T18" fmla="*/ 55 w 306"/>
                <a:gd name="T19" fmla="*/ 329 h 329"/>
                <a:gd name="T20" fmla="*/ 249 w 306"/>
                <a:gd name="T21" fmla="*/ 314 h 329"/>
                <a:gd name="T22" fmla="*/ 271 w 306"/>
                <a:gd name="T23" fmla="*/ 306 h 329"/>
                <a:gd name="T24" fmla="*/ 279 w 306"/>
                <a:gd name="T25" fmla="*/ 329 h 329"/>
                <a:gd name="T26" fmla="*/ 306 w 306"/>
                <a:gd name="T27" fmla="*/ 0 h 329"/>
                <a:gd name="T28" fmla="*/ 56 w 306"/>
                <a:gd name="T29" fmla="*/ 250 h 329"/>
                <a:gd name="T30" fmla="*/ 34 w 306"/>
                <a:gd name="T31" fmla="*/ 258 h 329"/>
                <a:gd name="T32" fmla="*/ 26 w 306"/>
                <a:gd name="T33" fmla="*/ 236 h 329"/>
                <a:gd name="T34" fmla="*/ 49 w 306"/>
                <a:gd name="T35" fmla="*/ 228 h 329"/>
                <a:gd name="T36" fmla="*/ 56 w 306"/>
                <a:gd name="T37" fmla="*/ 250 h 329"/>
                <a:gd name="T38" fmla="*/ 49 w 306"/>
                <a:gd name="T39" fmla="*/ 179 h 329"/>
                <a:gd name="T40" fmla="*/ 26 w 306"/>
                <a:gd name="T41" fmla="*/ 172 h 329"/>
                <a:gd name="T42" fmla="*/ 34 w 306"/>
                <a:gd name="T43" fmla="*/ 150 h 329"/>
                <a:gd name="T44" fmla="*/ 56 w 306"/>
                <a:gd name="T45" fmla="*/ 157 h 329"/>
                <a:gd name="T46" fmla="*/ 56 w 306"/>
                <a:gd name="T47" fmla="*/ 93 h 329"/>
                <a:gd name="T48" fmla="*/ 34 w 306"/>
                <a:gd name="T49" fmla="*/ 101 h 329"/>
                <a:gd name="T50" fmla="*/ 26 w 306"/>
                <a:gd name="T51" fmla="*/ 79 h 329"/>
                <a:gd name="T52" fmla="*/ 49 w 306"/>
                <a:gd name="T53" fmla="*/ 71 h 329"/>
                <a:gd name="T54" fmla="*/ 56 w 306"/>
                <a:gd name="T55" fmla="*/ 93 h 329"/>
                <a:gd name="T56" fmla="*/ 83 w 306"/>
                <a:gd name="T57" fmla="*/ 295 h 329"/>
                <a:gd name="T58" fmla="*/ 222 w 306"/>
                <a:gd name="T59" fmla="*/ 183 h 329"/>
                <a:gd name="T60" fmla="*/ 222 w 306"/>
                <a:gd name="T61" fmla="*/ 146 h 329"/>
                <a:gd name="T62" fmla="*/ 83 w 306"/>
                <a:gd name="T63" fmla="*/ 34 h 329"/>
                <a:gd name="T64" fmla="*/ 222 w 306"/>
                <a:gd name="T65" fmla="*/ 146 h 329"/>
                <a:gd name="T66" fmla="*/ 270 w 306"/>
                <a:gd name="T67" fmla="*/ 258 h 329"/>
                <a:gd name="T68" fmla="*/ 248 w 306"/>
                <a:gd name="T69" fmla="*/ 250 h 329"/>
                <a:gd name="T70" fmla="*/ 256 w 306"/>
                <a:gd name="T71" fmla="*/ 228 h 329"/>
                <a:gd name="T72" fmla="*/ 278 w 306"/>
                <a:gd name="T73" fmla="*/ 236 h 329"/>
                <a:gd name="T74" fmla="*/ 278 w 306"/>
                <a:gd name="T75" fmla="*/ 172 h 329"/>
                <a:gd name="T76" fmla="*/ 256 w 306"/>
                <a:gd name="T77" fmla="*/ 179 h 329"/>
                <a:gd name="T78" fmla="*/ 248 w 306"/>
                <a:gd name="T79" fmla="*/ 157 h 329"/>
                <a:gd name="T80" fmla="*/ 270 w 306"/>
                <a:gd name="T81" fmla="*/ 150 h 329"/>
                <a:gd name="T82" fmla="*/ 278 w 306"/>
                <a:gd name="T83" fmla="*/ 172 h 329"/>
                <a:gd name="T84" fmla="*/ 270 w 306"/>
                <a:gd name="T85" fmla="*/ 101 h 329"/>
                <a:gd name="T86" fmla="*/ 248 w 306"/>
                <a:gd name="T87" fmla="*/ 93 h 329"/>
                <a:gd name="T88" fmla="*/ 256 w 306"/>
                <a:gd name="T89" fmla="*/ 71 h 329"/>
                <a:gd name="T90" fmla="*/ 278 w 306"/>
                <a:gd name="T91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" h="329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0677" tIns="40338" rIns="80677" bIns="40338" numCol="1" rtlCol="0" anchor="ctr" anchorCtr="0" compatLnSpc="1">
              <a:prstTxWarp prst="textNoShape">
                <a:avLst/>
              </a:prstTxWarp>
            </a:bodyPr>
            <a:lstStyle/>
            <a:p>
              <a:pPr defTabSz="726033">
                <a:defRPr/>
              </a:pPr>
              <a:endParaRPr lang="en-US" sz="1765" kern="0" spc="-120" dirty="0">
                <a:solidFill>
                  <a:schemeClr val="tx1"/>
                </a:solidFill>
                <a:latin typeface="KodchiangUPC" panose="02020603050405020304" pitchFamily="18" charset="-34"/>
              </a:endParaRPr>
            </a:p>
          </p:txBody>
        </p:sp>
        <p:sp>
          <p:nvSpPr>
            <p:cNvPr id="78" name="Donut 77"/>
            <p:cNvSpPr>
              <a:spLocks noChangeAspect="1"/>
            </p:cNvSpPr>
            <p:nvPr/>
          </p:nvSpPr>
          <p:spPr bwMode="auto">
            <a:xfrm>
              <a:off x="3233165" y="1874357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2" name="Freeform 46"/>
          <p:cNvSpPr>
            <a:spLocks noEditPoints="1"/>
          </p:cNvSpPr>
          <p:nvPr/>
        </p:nvSpPr>
        <p:spPr bwMode="black">
          <a:xfrm>
            <a:off x="9427937" y="777243"/>
            <a:ext cx="689925" cy="673835"/>
          </a:xfrm>
          <a:custGeom>
            <a:avLst/>
            <a:gdLst>
              <a:gd name="T0" fmla="*/ 76 w 153"/>
              <a:gd name="T1" fmla="*/ 9 h 144"/>
              <a:gd name="T2" fmla="*/ 76 w 153"/>
              <a:gd name="T3" fmla="*/ 9 h 144"/>
              <a:gd name="T4" fmla="*/ 76 w 153"/>
              <a:gd name="T5" fmla="*/ 9 h 144"/>
              <a:gd name="T6" fmla="*/ 14 w 153"/>
              <a:gd name="T7" fmla="*/ 64 h 144"/>
              <a:gd name="T8" fmla="*/ 27 w 153"/>
              <a:gd name="T9" fmla="*/ 110 h 144"/>
              <a:gd name="T10" fmla="*/ 68 w 153"/>
              <a:gd name="T11" fmla="*/ 134 h 144"/>
              <a:gd name="T12" fmla="*/ 76 w 153"/>
              <a:gd name="T13" fmla="*/ 134 h 144"/>
              <a:gd name="T14" fmla="*/ 138 w 153"/>
              <a:gd name="T15" fmla="*/ 80 h 144"/>
              <a:gd name="T16" fmla="*/ 126 w 153"/>
              <a:gd name="T17" fmla="*/ 34 h 144"/>
              <a:gd name="T18" fmla="*/ 85 w 153"/>
              <a:gd name="T19" fmla="*/ 10 h 144"/>
              <a:gd name="T20" fmla="*/ 76 w 153"/>
              <a:gd name="T21" fmla="*/ 9 h 144"/>
              <a:gd name="T22" fmla="*/ 76 w 153"/>
              <a:gd name="T23" fmla="*/ 0 h 144"/>
              <a:gd name="T24" fmla="*/ 86 w 153"/>
              <a:gd name="T25" fmla="*/ 1 h 144"/>
              <a:gd name="T26" fmla="*/ 148 w 153"/>
              <a:gd name="T27" fmla="*/ 81 h 144"/>
              <a:gd name="T28" fmla="*/ 76 w 153"/>
              <a:gd name="T29" fmla="*/ 144 h 144"/>
              <a:gd name="T30" fmla="*/ 67 w 153"/>
              <a:gd name="T31" fmla="*/ 143 h 144"/>
              <a:gd name="T32" fmla="*/ 5 w 153"/>
              <a:gd name="T33" fmla="*/ 62 h 144"/>
              <a:gd name="T34" fmla="*/ 76 w 153"/>
              <a:gd name="T35" fmla="*/ 0 h 144"/>
              <a:gd name="T36" fmla="*/ 89 w 153"/>
              <a:gd name="T37" fmla="*/ 34 h 144"/>
              <a:gd name="T38" fmla="*/ 82 w 153"/>
              <a:gd name="T39" fmla="*/ 41 h 144"/>
              <a:gd name="T40" fmla="*/ 76 w 153"/>
              <a:gd name="T41" fmla="*/ 34 h 144"/>
              <a:gd name="T42" fmla="*/ 82 w 153"/>
              <a:gd name="T43" fmla="*/ 27 h 144"/>
              <a:gd name="T44" fmla="*/ 89 w 153"/>
              <a:gd name="T45" fmla="*/ 34 h 144"/>
              <a:gd name="T46" fmla="*/ 73 w 153"/>
              <a:gd name="T47" fmla="*/ 39 h 144"/>
              <a:gd name="T48" fmla="*/ 55 w 153"/>
              <a:gd name="T49" fmla="*/ 49 h 144"/>
              <a:gd name="T50" fmla="*/ 54 w 153"/>
              <a:gd name="T51" fmla="*/ 68 h 144"/>
              <a:gd name="T52" fmla="*/ 60 w 153"/>
              <a:gd name="T53" fmla="*/ 68 h 144"/>
              <a:gd name="T54" fmla="*/ 61 w 153"/>
              <a:gd name="T55" fmla="*/ 53 h 144"/>
              <a:gd name="T56" fmla="*/ 68 w 153"/>
              <a:gd name="T57" fmla="*/ 49 h 144"/>
              <a:gd name="T58" fmla="*/ 63 w 153"/>
              <a:gd name="T59" fmla="*/ 64 h 144"/>
              <a:gd name="T60" fmla="*/ 65 w 153"/>
              <a:gd name="T61" fmla="*/ 72 h 144"/>
              <a:gd name="T62" fmla="*/ 53 w 153"/>
              <a:gd name="T63" fmla="*/ 109 h 144"/>
              <a:gd name="T64" fmla="*/ 61 w 153"/>
              <a:gd name="T65" fmla="*/ 111 h 144"/>
              <a:gd name="T66" fmla="*/ 71 w 153"/>
              <a:gd name="T67" fmla="*/ 84 h 144"/>
              <a:gd name="T68" fmla="*/ 74 w 153"/>
              <a:gd name="T69" fmla="*/ 89 h 144"/>
              <a:gd name="T70" fmla="*/ 81 w 153"/>
              <a:gd name="T71" fmla="*/ 111 h 144"/>
              <a:gd name="T72" fmla="*/ 89 w 153"/>
              <a:gd name="T73" fmla="*/ 108 h 144"/>
              <a:gd name="T74" fmla="*/ 82 w 153"/>
              <a:gd name="T75" fmla="*/ 83 h 144"/>
              <a:gd name="T76" fmla="*/ 75 w 153"/>
              <a:gd name="T77" fmla="*/ 72 h 144"/>
              <a:gd name="T78" fmla="*/ 81 w 153"/>
              <a:gd name="T79" fmla="*/ 56 h 144"/>
              <a:gd name="T80" fmla="*/ 83 w 153"/>
              <a:gd name="T81" fmla="*/ 62 h 144"/>
              <a:gd name="T82" fmla="*/ 98 w 153"/>
              <a:gd name="T83" fmla="*/ 68 h 144"/>
              <a:gd name="T84" fmla="*/ 100 w 153"/>
              <a:gd name="T85" fmla="*/ 62 h 144"/>
              <a:gd name="T86" fmla="*/ 88 w 153"/>
              <a:gd name="T87" fmla="*/ 57 h 144"/>
              <a:gd name="T88" fmla="*/ 85 w 153"/>
              <a:gd name="T89" fmla="*/ 44 h 144"/>
              <a:gd name="T90" fmla="*/ 73 w 153"/>
              <a:gd name="T91" fmla="*/ 3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3" h="144"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45" y="9"/>
                  <a:pt x="19" y="33"/>
                  <a:pt x="14" y="64"/>
                </a:cubicBezTo>
                <a:cubicBezTo>
                  <a:pt x="12" y="80"/>
                  <a:pt x="16" y="97"/>
                  <a:pt x="27" y="110"/>
                </a:cubicBezTo>
                <a:cubicBezTo>
                  <a:pt x="37" y="123"/>
                  <a:pt x="51" y="132"/>
                  <a:pt x="68" y="134"/>
                </a:cubicBezTo>
                <a:cubicBezTo>
                  <a:pt x="71" y="134"/>
                  <a:pt x="74" y="134"/>
                  <a:pt x="76" y="134"/>
                </a:cubicBezTo>
                <a:cubicBezTo>
                  <a:pt x="107" y="134"/>
                  <a:pt x="134" y="111"/>
                  <a:pt x="138" y="80"/>
                </a:cubicBezTo>
                <a:cubicBezTo>
                  <a:pt x="140" y="64"/>
                  <a:pt x="136" y="47"/>
                  <a:pt x="126" y="34"/>
                </a:cubicBezTo>
                <a:cubicBezTo>
                  <a:pt x="116" y="21"/>
                  <a:pt x="101" y="12"/>
                  <a:pt x="85" y="10"/>
                </a:cubicBezTo>
                <a:cubicBezTo>
                  <a:pt x="82" y="10"/>
                  <a:pt x="79" y="9"/>
                  <a:pt x="76" y="9"/>
                </a:cubicBezTo>
                <a:moveTo>
                  <a:pt x="76" y="0"/>
                </a:moveTo>
                <a:cubicBezTo>
                  <a:pt x="79" y="0"/>
                  <a:pt x="83" y="0"/>
                  <a:pt x="86" y="1"/>
                </a:cubicBezTo>
                <a:cubicBezTo>
                  <a:pt x="125" y="6"/>
                  <a:pt x="153" y="42"/>
                  <a:pt x="148" y="81"/>
                </a:cubicBezTo>
                <a:cubicBezTo>
                  <a:pt x="143" y="118"/>
                  <a:pt x="112" y="144"/>
                  <a:pt x="76" y="144"/>
                </a:cubicBezTo>
                <a:cubicBezTo>
                  <a:pt x="73" y="144"/>
                  <a:pt x="70" y="144"/>
                  <a:pt x="67" y="143"/>
                </a:cubicBezTo>
                <a:cubicBezTo>
                  <a:pt x="27" y="138"/>
                  <a:pt x="0" y="102"/>
                  <a:pt x="5" y="62"/>
                </a:cubicBezTo>
                <a:cubicBezTo>
                  <a:pt x="10" y="26"/>
                  <a:pt x="41" y="0"/>
                  <a:pt x="76" y="0"/>
                </a:cubicBezTo>
                <a:moveTo>
                  <a:pt x="89" y="34"/>
                </a:moveTo>
                <a:cubicBezTo>
                  <a:pt x="89" y="38"/>
                  <a:pt x="86" y="41"/>
                  <a:pt x="82" y="41"/>
                </a:cubicBezTo>
                <a:cubicBezTo>
                  <a:pt x="79" y="41"/>
                  <a:pt x="76" y="38"/>
                  <a:pt x="76" y="34"/>
                </a:cubicBezTo>
                <a:cubicBezTo>
                  <a:pt x="76" y="30"/>
                  <a:pt x="79" y="27"/>
                  <a:pt x="82" y="27"/>
                </a:cubicBezTo>
                <a:cubicBezTo>
                  <a:pt x="86" y="27"/>
                  <a:pt x="89" y="30"/>
                  <a:pt x="89" y="34"/>
                </a:cubicBezTo>
                <a:moveTo>
                  <a:pt x="73" y="39"/>
                </a:moveTo>
                <a:cubicBezTo>
                  <a:pt x="55" y="49"/>
                  <a:pt x="55" y="49"/>
                  <a:pt x="55" y="49"/>
                </a:cubicBezTo>
                <a:cubicBezTo>
                  <a:pt x="54" y="68"/>
                  <a:pt x="54" y="68"/>
                  <a:pt x="54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1" y="53"/>
                  <a:pt x="61" y="53"/>
                  <a:pt x="61" y="53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4" y="62"/>
                  <a:pt x="63" y="64"/>
                </a:cubicBezTo>
                <a:cubicBezTo>
                  <a:pt x="63" y="66"/>
                  <a:pt x="64" y="70"/>
                  <a:pt x="65" y="72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1" y="84"/>
                  <a:pt x="71" y="84"/>
                  <a:pt x="71" y="84"/>
                </a:cubicBezTo>
                <a:cubicBezTo>
                  <a:pt x="74" y="89"/>
                  <a:pt x="74" y="89"/>
                  <a:pt x="74" y="89"/>
                </a:cubicBezTo>
                <a:cubicBezTo>
                  <a:pt x="81" y="111"/>
                  <a:pt x="81" y="111"/>
                  <a:pt x="81" y="111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82" y="83"/>
                  <a:pt x="82" y="83"/>
                  <a:pt x="82" y="83"/>
                </a:cubicBezTo>
                <a:cubicBezTo>
                  <a:pt x="75" y="72"/>
                  <a:pt x="75" y="72"/>
                  <a:pt x="75" y="72"/>
                </a:cubicBezTo>
                <a:cubicBezTo>
                  <a:pt x="81" y="56"/>
                  <a:pt x="81" y="56"/>
                  <a:pt x="81" y="56"/>
                </a:cubicBezTo>
                <a:cubicBezTo>
                  <a:pt x="83" y="62"/>
                  <a:pt x="83" y="62"/>
                  <a:pt x="83" y="62"/>
                </a:cubicBezTo>
                <a:cubicBezTo>
                  <a:pt x="98" y="68"/>
                  <a:pt x="98" y="68"/>
                  <a:pt x="98" y="68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88" y="57"/>
                  <a:pt x="88" y="57"/>
                  <a:pt x="88" y="57"/>
                </a:cubicBezTo>
                <a:cubicBezTo>
                  <a:pt x="85" y="44"/>
                  <a:pt x="85" y="44"/>
                  <a:pt x="85" y="44"/>
                </a:cubicBezTo>
                <a:lnTo>
                  <a:pt x="73" y="3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sp>
        <p:nvSpPr>
          <p:cNvPr id="97" name="Freeform 96"/>
          <p:cNvSpPr>
            <a:spLocks noEditPoints="1"/>
          </p:cNvSpPr>
          <p:nvPr/>
        </p:nvSpPr>
        <p:spPr bwMode="black">
          <a:xfrm>
            <a:off x="11273316" y="2414848"/>
            <a:ext cx="673562" cy="696388"/>
          </a:xfrm>
          <a:custGeom>
            <a:avLst/>
            <a:gdLst>
              <a:gd name="T0" fmla="*/ 81 w 149"/>
              <a:gd name="T1" fmla="*/ 87 h 149"/>
              <a:gd name="T2" fmla="*/ 62 w 149"/>
              <a:gd name="T3" fmla="*/ 81 h 149"/>
              <a:gd name="T4" fmla="*/ 68 w 149"/>
              <a:gd name="T5" fmla="*/ 62 h 149"/>
              <a:gd name="T6" fmla="*/ 87 w 149"/>
              <a:gd name="T7" fmla="*/ 68 h 149"/>
              <a:gd name="T8" fmla="*/ 81 w 149"/>
              <a:gd name="T9" fmla="*/ 87 h 149"/>
              <a:gd name="T10" fmla="*/ 105 w 149"/>
              <a:gd name="T11" fmla="*/ 72 h 149"/>
              <a:gd name="T12" fmla="*/ 102 w 149"/>
              <a:gd name="T13" fmla="*/ 62 h 149"/>
              <a:gd name="T14" fmla="*/ 94 w 149"/>
              <a:gd name="T15" fmla="*/ 63 h 149"/>
              <a:gd name="T16" fmla="*/ 91 w 149"/>
              <a:gd name="T17" fmla="*/ 59 h 149"/>
              <a:gd name="T18" fmla="*/ 94 w 149"/>
              <a:gd name="T19" fmla="*/ 51 h 149"/>
              <a:gd name="T20" fmla="*/ 85 w 149"/>
              <a:gd name="T21" fmla="*/ 46 h 149"/>
              <a:gd name="T22" fmla="*/ 80 w 149"/>
              <a:gd name="T23" fmla="*/ 53 h 149"/>
              <a:gd name="T24" fmla="*/ 74 w 149"/>
              <a:gd name="T25" fmla="*/ 52 h 149"/>
              <a:gd name="T26" fmla="*/ 71 w 149"/>
              <a:gd name="T27" fmla="*/ 44 h 149"/>
              <a:gd name="T28" fmla="*/ 61 w 149"/>
              <a:gd name="T29" fmla="*/ 47 h 149"/>
              <a:gd name="T30" fmla="*/ 62 w 149"/>
              <a:gd name="T31" fmla="*/ 55 h 149"/>
              <a:gd name="T32" fmla="*/ 59 w 149"/>
              <a:gd name="T33" fmla="*/ 58 h 149"/>
              <a:gd name="T34" fmla="*/ 51 w 149"/>
              <a:gd name="T35" fmla="*/ 55 h 149"/>
              <a:gd name="T36" fmla="*/ 46 w 149"/>
              <a:gd name="T37" fmla="*/ 64 h 149"/>
              <a:gd name="T38" fmla="*/ 52 w 149"/>
              <a:gd name="T39" fmla="*/ 69 h 149"/>
              <a:gd name="T40" fmla="*/ 51 w 149"/>
              <a:gd name="T41" fmla="*/ 74 h 149"/>
              <a:gd name="T42" fmla="*/ 44 w 149"/>
              <a:gd name="T43" fmla="*/ 77 h 149"/>
              <a:gd name="T44" fmla="*/ 47 w 149"/>
              <a:gd name="T45" fmla="*/ 87 h 149"/>
              <a:gd name="T46" fmla="*/ 55 w 149"/>
              <a:gd name="T47" fmla="*/ 86 h 149"/>
              <a:gd name="T48" fmla="*/ 58 w 149"/>
              <a:gd name="T49" fmla="*/ 91 h 149"/>
              <a:gd name="T50" fmla="*/ 55 w 149"/>
              <a:gd name="T51" fmla="*/ 98 h 149"/>
              <a:gd name="T52" fmla="*/ 64 w 149"/>
              <a:gd name="T53" fmla="*/ 103 h 149"/>
              <a:gd name="T54" fmla="*/ 69 w 149"/>
              <a:gd name="T55" fmla="*/ 97 h 149"/>
              <a:gd name="T56" fmla="*/ 74 w 149"/>
              <a:gd name="T57" fmla="*/ 97 h 149"/>
              <a:gd name="T58" fmla="*/ 77 w 149"/>
              <a:gd name="T59" fmla="*/ 105 h 149"/>
              <a:gd name="T60" fmla="*/ 87 w 149"/>
              <a:gd name="T61" fmla="*/ 102 h 149"/>
              <a:gd name="T62" fmla="*/ 86 w 149"/>
              <a:gd name="T63" fmla="*/ 94 h 149"/>
              <a:gd name="T64" fmla="*/ 90 w 149"/>
              <a:gd name="T65" fmla="*/ 91 h 149"/>
              <a:gd name="T66" fmla="*/ 98 w 149"/>
              <a:gd name="T67" fmla="*/ 94 h 149"/>
              <a:gd name="T68" fmla="*/ 103 w 149"/>
              <a:gd name="T69" fmla="*/ 85 h 149"/>
              <a:gd name="T70" fmla="*/ 96 w 149"/>
              <a:gd name="T71" fmla="*/ 80 h 149"/>
              <a:gd name="T72" fmla="*/ 97 w 149"/>
              <a:gd name="T73" fmla="*/ 75 h 149"/>
              <a:gd name="T74" fmla="*/ 105 w 149"/>
              <a:gd name="T75" fmla="*/ 72 h 149"/>
              <a:gd name="T76" fmla="*/ 79 w 149"/>
              <a:gd name="T77" fmla="*/ 72 h 149"/>
              <a:gd name="T78" fmla="*/ 72 w 149"/>
              <a:gd name="T79" fmla="*/ 70 h 149"/>
              <a:gd name="T80" fmla="*/ 70 w 149"/>
              <a:gd name="T81" fmla="*/ 77 h 149"/>
              <a:gd name="T82" fmla="*/ 77 w 149"/>
              <a:gd name="T83" fmla="*/ 79 h 149"/>
              <a:gd name="T84" fmla="*/ 79 w 149"/>
              <a:gd name="T85" fmla="*/ 72 h 149"/>
              <a:gd name="T86" fmla="*/ 74 w 149"/>
              <a:gd name="T87" fmla="*/ 9 h 149"/>
              <a:gd name="T88" fmla="*/ 9 w 149"/>
              <a:gd name="T89" fmla="*/ 75 h 149"/>
              <a:gd name="T90" fmla="*/ 74 w 149"/>
              <a:gd name="T91" fmla="*/ 140 h 149"/>
              <a:gd name="T92" fmla="*/ 140 w 149"/>
              <a:gd name="T93" fmla="*/ 75 h 149"/>
              <a:gd name="T94" fmla="*/ 74 w 149"/>
              <a:gd name="T95" fmla="*/ 9 h 149"/>
              <a:gd name="T96" fmla="*/ 74 w 149"/>
              <a:gd name="T97" fmla="*/ 0 h 149"/>
              <a:gd name="T98" fmla="*/ 149 w 149"/>
              <a:gd name="T99" fmla="*/ 75 h 149"/>
              <a:gd name="T100" fmla="*/ 74 w 149"/>
              <a:gd name="T101" fmla="*/ 149 h 149"/>
              <a:gd name="T102" fmla="*/ 0 w 149"/>
              <a:gd name="T103" fmla="*/ 75 h 149"/>
              <a:gd name="T104" fmla="*/ 74 w 149"/>
              <a:gd name="T10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" h="149">
                <a:moveTo>
                  <a:pt x="81" y="87"/>
                </a:moveTo>
                <a:cubicBezTo>
                  <a:pt x="74" y="91"/>
                  <a:pt x="65" y="88"/>
                  <a:pt x="62" y="81"/>
                </a:cubicBezTo>
                <a:cubicBezTo>
                  <a:pt x="58" y="74"/>
                  <a:pt x="61" y="66"/>
                  <a:pt x="68" y="62"/>
                </a:cubicBezTo>
                <a:cubicBezTo>
                  <a:pt x="75" y="58"/>
                  <a:pt x="83" y="61"/>
                  <a:pt x="87" y="68"/>
                </a:cubicBezTo>
                <a:cubicBezTo>
                  <a:pt x="91" y="75"/>
                  <a:pt x="88" y="84"/>
                  <a:pt x="81" y="87"/>
                </a:cubicBezTo>
                <a:moveTo>
                  <a:pt x="105" y="72"/>
                </a:moveTo>
                <a:cubicBezTo>
                  <a:pt x="102" y="62"/>
                  <a:pt x="102" y="62"/>
                  <a:pt x="102" y="62"/>
                </a:cubicBezTo>
                <a:cubicBezTo>
                  <a:pt x="94" y="63"/>
                  <a:pt x="94" y="63"/>
                  <a:pt x="94" y="63"/>
                </a:cubicBezTo>
                <a:cubicBezTo>
                  <a:pt x="93" y="62"/>
                  <a:pt x="92" y="60"/>
                  <a:pt x="91" y="59"/>
                </a:cubicBezTo>
                <a:cubicBezTo>
                  <a:pt x="94" y="51"/>
                  <a:pt x="94" y="51"/>
                  <a:pt x="94" y="51"/>
                </a:cubicBezTo>
                <a:cubicBezTo>
                  <a:pt x="85" y="46"/>
                  <a:pt x="85" y="46"/>
                  <a:pt x="85" y="46"/>
                </a:cubicBezTo>
                <a:cubicBezTo>
                  <a:pt x="80" y="53"/>
                  <a:pt x="80" y="53"/>
                  <a:pt x="80" y="53"/>
                </a:cubicBezTo>
                <a:cubicBezTo>
                  <a:pt x="78" y="52"/>
                  <a:pt x="76" y="52"/>
                  <a:pt x="74" y="52"/>
                </a:cubicBezTo>
                <a:cubicBezTo>
                  <a:pt x="71" y="44"/>
                  <a:pt x="71" y="44"/>
                  <a:pt x="71" y="44"/>
                </a:cubicBezTo>
                <a:cubicBezTo>
                  <a:pt x="61" y="47"/>
                  <a:pt x="61" y="47"/>
                  <a:pt x="61" y="47"/>
                </a:cubicBezTo>
                <a:cubicBezTo>
                  <a:pt x="62" y="55"/>
                  <a:pt x="62" y="55"/>
                  <a:pt x="62" y="55"/>
                </a:cubicBezTo>
                <a:cubicBezTo>
                  <a:pt x="61" y="56"/>
                  <a:pt x="60" y="57"/>
                  <a:pt x="59" y="58"/>
                </a:cubicBezTo>
                <a:cubicBezTo>
                  <a:pt x="51" y="55"/>
                  <a:pt x="51" y="55"/>
                  <a:pt x="51" y="55"/>
                </a:cubicBezTo>
                <a:cubicBezTo>
                  <a:pt x="46" y="64"/>
                  <a:pt x="46" y="64"/>
                  <a:pt x="46" y="64"/>
                </a:cubicBezTo>
                <a:cubicBezTo>
                  <a:pt x="52" y="69"/>
                  <a:pt x="52" y="69"/>
                  <a:pt x="52" y="69"/>
                </a:cubicBezTo>
                <a:cubicBezTo>
                  <a:pt x="52" y="71"/>
                  <a:pt x="51" y="72"/>
                  <a:pt x="51" y="74"/>
                </a:cubicBezTo>
                <a:cubicBezTo>
                  <a:pt x="44" y="77"/>
                  <a:pt x="44" y="77"/>
                  <a:pt x="44" y="77"/>
                </a:cubicBezTo>
                <a:cubicBezTo>
                  <a:pt x="47" y="87"/>
                  <a:pt x="47" y="87"/>
                  <a:pt x="47" y="87"/>
                </a:cubicBezTo>
                <a:cubicBezTo>
                  <a:pt x="55" y="86"/>
                  <a:pt x="55" y="86"/>
                  <a:pt x="55" y="86"/>
                </a:cubicBezTo>
                <a:cubicBezTo>
                  <a:pt x="56" y="88"/>
                  <a:pt x="57" y="89"/>
                  <a:pt x="58" y="91"/>
                </a:cubicBezTo>
                <a:cubicBezTo>
                  <a:pt x="55" y="98"/>
                  <a:pt x="55" y="98"/>
                  <a:pt x="55" y="98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69" y="97"/>
                  <a:pt x="69" y="97"/>
                  <a:pt x="69" y="97"/>
                </a:cubicBezTo>
                <a:cubicBezTo>
                  <a:pt x="70" y="97"/>
                  <a:pt x="72" y="97"/>
                  <a:pt x="74" y="97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6" y="94"/>
                  <a:pt x="86" y="94"/>
                  <a:pt x="86" y="94"/>
                </a:cubicBezTo>
                <a:cubicBezTo>
                  <a:pt x="88" y="93"/>
                  <a:pt x="89" y="92"/>
                  <a:pt x="90" y="91"/>
                </a:cubicBezTo>
                <a:cubicBezTo>
                  <a:pt x="98" y="94"/>
                  <a:pt x="98" y="94"/>
                  <a:pt x="98" y="94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6" y="80"/>
                  <a:pt x="96" y="80"/>
                  <a:pt x="96" y="80"/>
                </a:cubicBezTo>
                <a:cubicBezTo>
                  <a:pt x="97" y="78"/>
                  <a:pt x="97" y="77"/>
                  <a:pt x="97" y="75"/>
                </a:cubicBezTo>
                <a:lnTo>
                  <a:pt x="105" y="72"/>
                </a:lnTo>
                <a:close/>
                <a:moveTo>
                  <a:pt x="79" y="72"/>
                </a:moveTo>
                <a:cubicBezTo>
                  <a:pt x="78" y="70"/>
                  <a:pt x="75" y="69"/>
                  <a:pt x="72" y="70"/>
                </a:cubicBezTo>
                <a:cubicBezTo>
                  <a:pt x="70" y="71"/>
                  <a:pt x="69" y="74"/>
                  <a:pt x="70" y="77"/>
                </a:cubicBezTo>
                <a:cubicBezTo>
                  <a:pt x="71" y="80"/>
                  <a:pt x="74" y="81"/>
                  <a:pt x="77" y="79"/>
                </a:cubicBezTo>
                <a:cubicBezTo>
                  <a:pt x="79" y="78"/>
                  <a:pt x="80" y="75"/>
                  <a:pt x="79" y="72"/>
                </a:cubicBezTo>
                <a:moveTo>
                  <a:pt x="74" y="9"/>
                </a:moveTo>
                <a:cubicBezTo>
                  <a:pt x="38" y="9"/>
                  <a:pt x="9" y="39"/>
                  <a:pt x="9" y="75"/>
                </a:cubicBezTo>
                <a:cubicBezTo>
                  <a:pt x="9" y="111"/>
                  <a:pt x="38" y="140"/>
                  <a:pt x="74" y="140"/>
                </a:cubicBezTo>
                <a:cubicBezTo>
                  <a:pt x="110" y="140"/>
                  <a:pt x="140" y="111"/>
                  <a:pt x="140" y="75"/>
                </a:cubicBezTo>
                <a:cubicBezTo>
                  <a:pt x="140" y="39"/>
                  <a:pt x="110" y="9"/>
                  <a:pt x="74" y="9"/>
                </a:cubicBezTo>
                <a:moveTo>
                  <a:pt x="74" y="0"/>
                </a:moveTo>
                <a:cubicBezTo>
                  <a:pt x="116" y="0"/>
                  <a:pt x="149" y="33"/>
                  <a:pt x="149" y="75"/>
                </a:cubicBezTo>
                <a:cubicBezTo>
                  <a:pt x="149" y="116"/>
                  <a:pt x="116" y="149"/>
                  <a:pt x="74" y="149"/>
                </a:cubicBezTo>
                <a:cubicBezTo>
                  <a:pt x="33" y="149"/>
                  <a:pt x="0" y="116"/>
                  <a:pt x="0" y="75"/>
                </a:cubicBezTo>
                <a:cubicBezTo>
                  <a:pt x="0" y="33"/>
                  <a:pt x="33" y="0"/>
                  <a:pt x="74" y="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black">
          <a:xfrm>
            <a:off x="11137769" y="944992"/>
            <a:ext cx="689925" cy="673835"/>
          </a:xfrm>
          <a:custGeom>
            <a:avLst/>
            <a:gdLst>
              <a:gd name="T0" fmla="*/ 76 w 153"/>
              <a:gd name="T1" fmla="*/ 9 h 144"/>
              <a:gd name="T2" fmla="*/ 76 w 153"/>
              <a:gd name="T3" fmla="*/ 9 h 144"/>
              <a:gd name="T4" fmla="*/ 76 w 153"/>
              <a:gd name="T5" fmla="*/ 9 h 144"/>
              <a:gd name="T6" fmla="*/ 14 w 153"/>
              <a:gd name="T7" fmla="*/ 64 h 144"/>
              <a:gd name="T8" fmla="*/ 27 w 153"/>
              <a:gd name="T9" fmla="*/ 110 h 144"/>
              <a:gd name="T10" fmla="*/ 68 w 153"/>
              <a:gd name="T11" fmla="*/ 134 h 144"/>
              <a:gd name="T12" fmla="*/ 76 w 153"/>
              <a:gd name="T13" fmla="*/ 134 h 144"/>
              <a:gd name="T14" fmla="*/ 138 w 153"/>
              <a:gd name="T15" fmla="*/ 80 h 144"/>
              <a:gd name="T16" fmla="*/ 126 w 153"/>
              <a:gd name="T17" fmla="*/ 34 h 144"/>
              <a:gd name="T18" fmla="*/ 85 w 153"/>
              <a:gd name="T19" fmla="*/ 10 h 144"/>
              <a:gd name="T20" fmla="*/ 76 w 153"/>
              <a:gd name="T21" fmla="*/ 9 h 144"/>
              <a:gd name="T22" fmla="*/ 76 w 153"/>
              <a:gd name="T23" fmla="*/ 0 h 144"/>
              <a:gd name="T24" fmla="*/ 86 w 153"/>
              <a:gd name="T25" fmla="*/ 1 h 144"/>
              <a:gd name="T26" fmla="*/ 148 w 153"/>
              <a:gd name="T27" fmla="*/ 81 h 144"/>
              <a:gd name="T28" fmla="*/ 76 w 153"/>
              <a:gd name="T29" fmla="*/ 144 h 144"/>
              <a:gd name="T30" fmla="*/ 67 w 153"/>
              <a:gd name="T31" fmla="*/ 143 h 144"/>
              <a:gd name="T32" fmla="*/ 5 w 153"/>
              <a:gd name="T33" fmla="*/ 62 h 144"/>
              <a:gd name="T34" fmla="*/ 76 w 153"/>
              <a:gd name="T35" fmla="*/ 0 h 144"/>
              <a:gd name="T36" fmla="*/ 89 w 153"/>
              <a:gd name="T37" fmla="*/ 34 h 144"/>
              <a:gd name="T38" fmla="*/ 82 w 153"/>
              <a:gd name="T39" fmla="*/ 41 h 144"/>
              <a:gd name="T40" fmla="*/ 76 w 153"/>
              <a:gd name="T41" fmla="*/ 34 h 144"/>
              <a:gd name="T42" fmla="*/ 82 w 153"/>
              <a:gd name="T43" fmla="*/ 27 h 144"/>
              <a:gd name="T44" fmla="*/ 89 w 153"/>
              <a:gd name="T45" fmla="*/ 34 h 144"/>
              <a:gd name="T46" fmla="*/ 73 w 153"/>
              <a:gd name="T47" fmla="*/ 39 h 144"/>
              <a:gd name="T48" fmla="*/ 55 w 153"/>
              <a:gd name="T49" fmla="*/ 49 h 144"/>
              <a:gd name="T50" fmla="*/ 54 w 153"/>
              <a:gd name="T51" fmla="*/ 68 h 144"/>
              <a:gd name="T52" fmla="*/ 60 w 153"/>
              <a:gd name="T53" fmla="*/ 68 h 144"/>
              <a:gd name="T54" fmla="*/ 61 w 153"/>
              <a:gd name="T55" fmla="*/ 53 h 144"/>
              <a:gd name="T56" fmla="*/ 68 w 153"/>
              <a:gd name="T57" fmla="*/ 49 h 144"/>
              <a:gd name="T58" fmla="*/ 63 w 153"/>
              <a:gd name="T59" fmla="*/ 64 h 144"/>
              <a:gd name="T60" fmla="*/ 65 w 153"/>
              <a:gd name="T61" fmla="*/ 72 h 144"/>
              <a:gd name="T62" fmla="*/ 53 w 153"/>
              <a:gd name="T63" fmla="*/ 109 h 144"/>
              <a:gd name="T64" fmla="*/ 61 w 153"/>
              <a:gd name="T65" fmla="*/ 111 h 144"/>
              <a:gd name="T66" fmla="*/ 71 w 153"/>
              <a:gd name="T67" fmla="*/ 84 h 144"/>
              <a:gd name="T68" fmla="*/ 74 w 153"/>
              <a:gd name="T69" fmla="*/ 89 h 144"/>
              <a:gd name="T70" fmla="*/ 81 w 153"/>
              <a:gd name="T71" fmla="*/ 111 h 144"/>
              <a:gd name="T72" fmla="*/ 89 w 153"/>
              <a:gd name="T73" fmla="*/ 108 h 144"/>
              <a:gd name="T74" fmla="*/ 82 w 153"/>
              <a:gd name="T75" fmla="*/ 83 h 144"/>
              <a:gd name="T76" fmla="*/ 75 w 153"/>
              <a:gd name="T77" fmla="*/ 72 h 144"/>
              <a:gd name="T78" fmla="*/ 81 w 153"/>
              <a:gd name="T79" fmla="*/ 56 h 144"/>
              <a:gd name="T80" fmla="*/ 83 w 153"/>
              <a:gd name="T81" fmla="*/ 62 h 144"/>
              <a:gd name="T82" fmla="*/ 98 w 153"/>
              <a:gd name="T83" fmla="*/ 68 h 144"/>
              <a:gd name="T84" fmla="*/ 100 w 153"/>
              <a:gd name="T85" fmla="*/ 62 h 144"/>
              <a:gd name="T86" fmla="*/ 88 w 153"/>
              <a:gd name="T87" fmla="*/ 57 h 144"/>
              <a:gd name="T88" fmla="*/ 85 w 153"/>
              <a:gd name="T89" fmla="*/ 44 h 144"/>
              <a:gd name="T90" fmla="*/ 73 w 153"/>
              <a:gd name="T91" fmla="*/ 3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3" h="144"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45" y="9"/>
                  <a:pt x="19" y="33"/>
                  <a:pt x="14" y="64"/>
                </a:cubicBezTo>
                <a:cubicBezTo>
                  <a:pt x="12" y="80"/>
                  <a:pt x="16" y="97"/>
                  <a:pt x="27" y="110"/>
                </a:cubicBezTo>
                <a:cubicBezTo>
                  <a:pt x="37" y="123"/>
                  <a:pt x="51" y="132"/>
                  <a:pt x="68" y="134"/>
                </a:cubicBezTo>
                <a:cubicBezTo>
                  <a:pt x="71" y="134"/>
                  <a:pt x="74" y="134"/>
                  <a:pt x="76" y="134"/>
                </a:cubicBezTo>
                <a:cubicBezTo>
                  <a:pt x="107" y="134"/>
                  <a:pt x="134" y="111"/>
                  <a:pt x="138" y="80"/>
                </a:cubicBezTo>
                <a:cubicBezTo>
                  <a:pt x="140" y="64"/>
                  <a:pt x="136" y="47"/>
                  <a:pt x="126" y="34"/>
                </a:cubicBezTo>
                <a:cubicBezTo>
                  <a:pt x="116" y="21"/>
                  <a:pt x="101" y="12"/>
                  <a:pt x="85" y="10"/>
                </a:cubicBezTo>
                <a:cubicBezTo>
                  <a:pt x="82" y="10"/>
                  <a:pt x="79" y="9"/>
                  <a:pt x="76" y="9"/>
                </a:cubicBezTo>
                <a:moveTo>
                  <a:pt x="76" y="0"/>
                </a:moveTo>
                <a:cubicBezTo>
                  <a:pt x="79" y="0"/>
                  <a:pt x="83" y="0"/>
                  <a:pt x="86" y="1"/>
                </a:cubicBezTo>
                <a:cubicBezTo>
                  <a:pt x="125" y="6"/>
                  <a:pt x="153" y="42"/>
                  <a:pt x="148" y="81"/>
                </a:cubicBezTo>
                <a:cubicBezTo>
                  <a:pt x="143" y="118"/>
                  <a:pt x="112" y="144"/>
                  <a:pt x="76" y="144"/>
                </a:cubicBezTo>
                <a:cubicBezTo>
                  <a:pt x="73" y="144"/>
                  <a:pt x="70" y="144"/>
                  <a:pt x="67" y="143"/>
                </a:cubicBezTo>
                <a:cubicBezTo>
                  <a:pt x="27" y="138"/>
                  <a:pt x="0" y="102"/>
                  <a:pt x="5" y="62"/>
                </a:cubicBezTo>
                <a:cubicBezTo>
                  <a:pt x="10" y="26"/>
                  <a:pt x="41" y="0"/>
                  <a:pt x="76" y="0"/>
                </a:cubicBezTo>
                <a:moveTo>
                  <a:pt x="89" y="34"/>
                </a:moveTo>
                <a:cubicBezTo>
                  <a:pt x="89" y="38"/>
                  <a:pt x="86" y="41"/>
                  <a:pt x="82" y="41"/>
                </a:cubicBezTo>
                <a:cubicBezTo>
                  <a:pt x="79" y="41"/>
                  <a:pt x="76" y="38"/>
                  <a:pt x="76" y="34"/>
                </a:cubicBezTo>
                <a:cubicBezTo>
                  <a:pt x="76" y="30"/>
                  <a:pt x="79" y="27"/>
                  <a:pt x="82" y="27"/>
                </a:cubicBezTo>
                <a:cubicBezTo>
                  <a:pt x="86" y="27"/>
                  <a:pt x="89" y="30"/>
                  <a:pt x="89" y="34"/>
                </a:cubicBezTo>
                <a:moveTo>
                  <a:pt x="73" y="39"/>
                </a:moveTo>
                <a:cubicBezTo>
                  <a:pt x="55" y="49"/>
                  <a:pt x="55" y="49"/>
                  <a:pt x="55" y="49"/>
                </a:cubicBezTo>
                <a:cubicBezTo>
                  <a:pt x="54" y="68"/>
                  <a:pt x="54" y="68"/>
                  <a:pt x="54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1" y="53"/>
                  <a:pt x="61" y="53"/>
                  <a:pt x="61" y="53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4" y="62"/>
                  <a:pt x="63" y="64"/>
                </a:cubicBezTo>
                <a:cubicBezTo>
                  <a:pt x="63" y="66"/>
                  <a:pt x="64" y="70"/>
                  <a:pt x="65" y="72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1" y="84"/>
                  <a:pt x="71" y="84"/>
                  <a:pt x="71" y="84"/>
                </a:cubicBezTo>
                <a:cubicBezTo>
                  <a:pt x="74" y="89"/>
                  <a:pt x="74" y="89"/>
                  <a:pt x="74" y="89"/>
                </a:cubicBezTo>
                <a:cubicBezTo>
                  <a:pt x="81" y="111"/>
                  <a:pt x="81" y="111"/>
                  <a:pt x="81" y="111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82" y="83"/>
                  <a:pt x="82" y="83"/>
                  <a:pt x="82" y="83"/>
                </a:cubicBezTo>
                <a:cubicBezTo>
                  <a:pt x="75" y="72"/>
                  <a:pt x="75" y="72"/>
                  <a:pt x="75" y="72"/>
                </a:cubicBezTo>
                <a:cubicBezTo>
                  <a:pt x="81" y="56"/>
                  <a:pt x="81" y="56"/>
                  <a:pt x="81" y="56"/>
                </a:cubicBezTo>
                <a:cubicBezTo>
                  <a:pt x="83" y="62"/>
                  <a:pt x="83" y="62"/>
                  <a:pt x="83" y="62"/>
                </a:cubicBezTo>
                <a:cubicBezTo>
                  <a:pt x="98" y="68"/>
                  <a:pt x="98" y="68"/>
                  <a:pt x="98" y="68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88" y="57"/>
                  <a:pt x="88" y="57"/>
                  <a:pt x="88" y="57"/>
                </a:cubicBezTo>
                <a:cubicBezTo>
                  <a:pt x="85" y="44"/>
                  <a:pt x="85" y="44"/>
                  <a:pt x="85" y="44"/>
                </a:cubicBezTo>
                <a:lnTo>
                  <a:pt x="73" y="3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0062156" y="1380259"/>
            <a:ext cx="673556" cy="696382"/>
            <a:chOff x="4604545" y="1640238"/>
            <a:chExt cx="392110" cy="392110"/>
          </a:xfrm>
          <a:solidFill>
            <a:schemeClr val="tx1"/>
          </a:solidFill>
        </p:grpSpPr>
        <p:grpSp>
          <p:nvGrpSpPr>
            <p:cNvPr id="100" name="Group 99"/>
            <p:cNvGrpSpPr/>
            <p:nvPr/>
          </p:nvGrpSpPr>
          <p:grpSpPr bwMode="black">
            <a:xfrm>
              <a:off x="4673640" y="1736214"/>
              <a:ext cx="253920" cy="200159"/>
              <a:chOff x="3358790" y="376388"/>
              <a:chExt cx="1516063" cy="1195388"/>
            </a:xfrm>
            <a:grpFill/>
          </p:grpSpPr>
          <p:sp>
            <p:nvSpPr>
              <p:cNvPr id="102" name="Freeform 26"/>
              <p:cNvSpPr>
                <a:spLocks/>
              </p:cNvSpPr>
              <p:nvPr/>
            </p:nvSpPr>
            <p:spPr bwMode="black">
              <a:xfrm>
                <a:off x="3703278" y="376388"/>
                <a:ext cx="1171575" cy="1128713"/>
              </a:xfrm>
              <a:custGeom>
                <a:avLst/>
                <a:gdLst>
                  <a:gd name="T0" fmla="*/ 36 w 312"/>
                  <a:gd name="T1" fmla="*/ 0 h 301"/>
                  <a:gd name="T2" fmla="*/ 0 w 312"/>
                  <a:gd name="T3" fmla="*/ 94 h 301"/>
                  <a:gd name="T4" fmla="*/ 32 w 312"/>
                  <a:gd name="T5" fmla="*/ 94 h 301"/>
                  <a:gd name="T6" fmla="*/ 54 w 312"/>
                  <a:gd name="T7" fmla="*/ 39 h 301"/>
                  <a:gd name="T8" fmla="*/ 272 w 312"/>
                  <a:gd name="T9" fmla="*/ 124 h 301"/>
                  <a:gd name="T10" fmla="*/ 219 w 312"/>
                  <a:gd name="T11" fmla="*/ 262 h 301"/>
                  <a:gd name="T12" fmla="*/ 219 w 312"/>
                  <a:gd name="T13" fmla="*/ 295 h 301"/>
                  <a:gd name="T14" fmla="*/ 237 w 312"/>
                  <a:gd name="T15" fmla="*/ 301 h 301"/>
                  <a:gd name="T16" fmla="*/ 312 w 312"/>
                  <a:gd name="T17" fmla="*/ 106 h 301"/>
                  <a:gd name="T18" fmla="*/ 36 w 312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2" h="301">
                    <a:moveTo>
                      <a:pt x="36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41" y="73"/>
                      <a:pt x="54" y="39"/>
                      <a:pt x="54" y="39"/>
                    </a:cubicBez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19" y="262"/>
                      <a:pt x="219" y="262"/>
                      <a:pt x="219" y="262"/>
                    </a:cubicBezTo>
                    <a:cubicBezTo>
                      <a:pt x="219" y="295"/>
                      <a:pt x="219" y="295"/>
                      <a:pt x="219" y="295"/>
                    </a:cubicBezTo>
                    <a:cubicBezTo>
                      <a:pt x="237" y="301"/>
                      <a:pt x="237" y="301"/>
                      <a:pt x="237" y="301"/>
                    </a:cubicBezTo>
                    <a:cubicBezTo>
                      <a:pt x="312" y="106"/>
                      <a:pt x="312" y="106"/>
                      <a:pt x="312" y="106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3" name="Freeform 27"/>
              <p:cNvSpPr>
                <a:spLocks noEditPoints="1"/>
              </p:cNvSpPr>
              <p:nvPr/>
            </p:nvSpPr>
            <p:spPr bwMode="black">
              <a:xfrm>
                <a:off x="3358790" y="789138"/>
                <a:ext cx="1106488" cy="782638"/>
              </a:xfrm>
              <a:custGeom>
                <a:avLst/>
                <a:gdLst>
                  <a:gd name="T0" fmla="*/ 0 w 697"/>
                  <a:gd name="T1" fmla="*/ 0 h 493"/>
                  <a:gd name="T2" fmla="*/ 0 w 697"/>
                  <a:gd name="T3" fmla="*/ 493 h 493"/>
                  <a:gd name="T4" fmla="*/ 697 w 697"/>
                  <a:gd name="T5" fmla="*/ 493 h 493"/>
                  <a:gd name="T6" fmla="*/ 697 w 697"/>
                  <a:gd name="T7" fmla="*/ 0 h 493"/>
                  <a:gd name="T8" fmla="*/ 0 w 697"/>
                  <a:gd name="T9" fmla="*/ 0 h 493"/>
                  <a:gd name="T10" fmla="*/ 626 w 697"/>
                  <a:gd name="T11" fmla="*/ 422 h 493"/>
                  <a:gd name="T12" fmla="*/ 71 w 697"/>
                  <a:gd name="T13" fmla="*/ 422 h 493"/>
                  <a:gd name="T14" fmla="*/ 71 w 697"/>
                  <a:gd name="T15" fmla="*/ 73 h 493"/>
                  <a:gd name="T16" fmla="*/ 626 w 697"/>
                  <a:gd name="T17" fmla="*/ 73 h 493"/>
                  <a:gd name="T18" fmla="*/ 626 w 697"/>
                  <a:gd name="T19" fmla="*/ 4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7" h="493">
                    <a:moveTo>
                      <a:pt x="0" y="0"/>
                    </a:moveTo>
                    <a:lnTo>
                      <a:pt x="0" y="493"/>
                    </a:lnTo>
                    <a:lnTo>
                      <a:pt x="697" y="493"/>
                    </a:lnTo>
                    <a:lnTo>
                      <a:pt x="697" y="0"/>
                    </a:lnTo>
                    <a:lnTo>
                      <a:pt x="0" y="0"/>
                    </a:lnTo>
                    <a:close/>
                    <a:moveTo>
                      <a:pt x="626" y="422"/>
                    </a:moveTo>
                    <a:lnTo>
                      <a:pt x="71" y="422"/>
                    </a:lnTo>
                    <a:lnTo>
                      <a:pt x="71" y="73"/>
                    </a:lnTo>
                    <a:lnTo>
                      <a:pt x="626" y="73"/>
                    </a:lnTo>
                    <a:lnTo>
                      <a:pt x="626" y="4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4" name="Freeform 28"/>
              <p:cNvSpPr>
                <a:spLocks/>
              </p:cNvSpPr>
              <p:nvPr/>
            </p:nvSpPr>
            <p:spPr bwMode="black">
              <a:xfrm>
                <a:off x="3565165" y="1189188"/>
                <a:ext cx="401638" cy="338138"/>
              </a:xfrm>
              <a:custGeom>
                <a:avLst/>
                <a:gdLst>
                  <a:gd name="T0" fmla="*/ 0 w 107"/>
                  <a:gd name="T1" fmla="*/ 90 h 90"/>
                  <a:gd name="T2" fmla="*/ 54 w 107"/>
                  <a:gd name="T3" fmla="*/ 0 h 90"/>
                  <a:gd name="T4" fmla="*/ 107 w 107"/>
                  <a:gd name="T5" fmla="*/ 90 h 90"/>
                  <a:gd name="T6" fmla="*/ 0 w 107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90">
                    <a:moveTo>
                      <a:pt x="0" y="90"/>
                    </a:moveTo>
                    <a:cubicBezTo>
                      <a:pt x="0" y="40"/>
                      <a:pt x="8" y="0"/>
                      <a:pt x="54" y="0"/>
                    </a:cubicBezTo>
                    <a:cubicBezTo>
                      <a:pt x="99" y="0"/>
                      <a:pt x="107" y="40"/>
                      <a:pt x="107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5" name="Freeform 29"/>
              <p:cNvSpPr>
                <a:spLocks/>
              </p:cNvSpPr>
              <p:nvPr/>
            </p:nvSpPr>
            <p:spPr bwMode="black">
              <a:xfrm>
                <a:off x="3958865" y="1230463"/>
                <a:ext cx="225425" cy="244475"/>
              </a:xfrm>
              <a:custGeom>
                <a:avLst/>
                <a:gdLst>
                  <a:gd name="T0" fmla="*/ 0 w 60"/>
                  <a:gd name="T1" fmla="*/ 4 h 65"/>
                  <a:gd name="T2" fmla="*/ 14 w 60"/>
                  <a:gd name="T3" fmla="*/ 65 h 65"/>
                  <a:gd name="T4" fmla="*/ 60 w 60"/>
                  <a:gd name="T5" fmla="*/ 65 h 65"/>
                  <a:gd name="T6" fmla="*/ 18 w 60"/>
                  <a:gd name="T7" fmla="*/ 0 h 65"/>
                  <a:gd name="T8" fmla="*/ 0 w 60"/>
                  <a:gd name="T9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5">
                    <a:moveTo>
                      <a:pt x="0" y="4"/>
                    </a:moveTo>
                    <a:cubicBezTo>
                      <a:pt x="11" y="22"/>
                      <a:pt x="14" y="46"/>
                      <a:pt x="14" y="65"/>
                    </a:cubicBezTo>
                    <a:cubicBezTo>
                      <a:pt x="20" y="65"/>
                      <a:pt x="53" y="65"/>
                      <a:pt x="60" y="65"/>
                    </a:cubicBezTo>
                    <a:cubicBezTo>
                      <a:pt x="59" y="19"/>
                      <a:pt x="46" y="0"/>
                      <a:pt x="18" y="0"/>
                    </a:cubicBezTo>
                    <a:cubicBezTo>
                      <a:pt x="11" y="0"/>
                      <a:pt x="5" y="1"/>
                      <a:pt x="0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6" name="Oval 30"/>
              <p:cNvSpPr>
                <a:spLocks noChangeArrowheads="1"/>
              </p:cNvSpPr>
              <p:nvPr/>
            </p:nvSpPr>
            <p:spPr bwMode="black">
              <a:xfrm>
                <a:off x="3647715" y="930426"/>
                <a:ext cx="239713" cy="2397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7" name="Oval 31"/>
              <p:cNvSpPr>
                <a:spLocks noChangeArrowheads="1"/>
              </p:cNvSpPr>
              <p:nvPr/>
            </p:nvSpPr>
            <p:spPr bwMode="black">
              <a:xfrm>
                <a:off x="3933465" y="1020913"/>
                <a:ext cx="182563" cy="179388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</p:grpSp>
        <p:sp>
          <p:nvSpPr>
            <p:cNvPr id="101" name="Donut 100"/>
            <p:cNvSpPr>
              <a:spLocks noChangeAspect="1"/>
            </p:cNvSpPr>
            <p:nvPr/>
          </p:nvSpPr>
          <p:spPr bwMode="auto">
            <a:xfrm>
              <a:off x="4604545" y="164023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31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Cattle Not Pets!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0" name="Rounded Rectangle 89"/>
          <p:cNvSpPr/>
          <p:nvPr/>
        </p:nvSpPr>
        <p:spPr>
          <a:xfrm>
            <a:off x="8262065" y="3430241"/>
            <a:ext cx="1502308" cy="2850539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FFFFFF"/>
                </a:solidFill>
                <a:latin typeface="Segoe UI Light"/>
              </a:rPr>
              <a:t>Node 5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437952" y="3430241"/>
            <a:ext cx="1502308" cy="2850539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FFFFFF"/>
                </a:solidFill>
                <a:latin typeface="Segoe UI Light"/>
              </a:rPr>
              <a:t>Node 4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4613840" y="3430241"/>
            <a:ext cx="1502308" cy="2850539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FFFFFF"/>
                </a:solidFill>
                <a:latin typeface="Segoe UI Light"/>
              </a:rPr>
              <a:t>Node 3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0086179" y="3430241"/>
            <a:ext cx="1502308" cy="2850539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FFFFFF"/>
                </a:solidFill>
                <a:latin typeface="Segoe UI Light"/>
              </a:rPr>
              <a:t>Node 6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2789725" y="3430241"/>
            <a:ext cx="1502308" cy="2850539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FFFFFF"/>
                </a:solidFill>
                <a:latin typeface="Segoe UI Light"/>
              </a:rPr>
              <a:t>Node 2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940031" y="3416658"/>
            <a:ext cx="1502308" cy="2850539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t"/>
          <a:lstStyle/>
          <a:p>
            <a:pPr algn="ctr" defTabSz="1218996">
              <a:defRPr/>
            </a:pPr>
            <a:r>
              <a:rPr lang="en-US" sz="1961" kern="0" dirty="0">
                <a:solidFill>
                  <a:srgbClr val="FFFFFF"/>
                </a:solidFill>
                <a:latin typeface="Segoe UI Light"/>
              </a:rPr>
              <a:t>Node 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980614" y="4145335"/>
            <a:ext cx="1120531" cy="3140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Segoe UI Light"/>
              </a:rPr>
              <a:t>P2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803978" y="5043103"/>
            <a:ext cx="1120531" cy="31408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Segoe UI Light"/>
              </a:rPr>
              <a:t>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598875" y="4149178"/>
            <a:ext cx="1120531" cy="31408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Segoe UI Light"/>
              </a:rPr>
              <a:t>S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2967824" y="4598339"/>
            <a:ext cx="1120531" cy="31408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Segoe UI Light"/>
              </a:rPr>
              <a:t>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141783" y="5043103"/>
            <a:ext cx="1120531" cy="3140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Segoe UI Light"/>
              </a:rPr>
              <a:t>P4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801558" y="4598339"/>
            <a:ext cx="1120531" cy="3140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Segoe UI Light"/>
              </a:rPr>
              <a:t>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801558" y="4153576"/>
            <a:ext cx="1120531" cy="3140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Segoe UI Light"/>
              </a:rPr>
              <a:t>P1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2980614" y="5040368"/>
            <a:ext cx="1120531" cy="31408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Segoe UI Light"/>
              </a:rPr>
              <a:t>S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6598875" y="4598339"/>
            <a:ext cx="1120531" cy="3140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Segoe UI Light"/>
              </a:rPr>
              <a:t>P3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141783" y="4598339"/>
            <a:ext cx="1120531" cy="3140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Segoe UI Light"/>
              </a:rPr>
              <a:t>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585620" y="5025156"/>
            <a:ext cx="1120531" cy="31408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Segoe UI Light"/>
              </a:rPr>
              <a:t>S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130201" y="4145335"/>
            <a:ext cx="1121969" cy="32232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96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Segoe UI Light"/>
              </a:rPr>
              <a:t>S</a:t>
            </a:r>
          </a:p>
        </p:txBody>
      </p:sp>
      <p:sp>
        <p:nvSpPr>
          <p:cNvPr id="119" name="Text Placeholder 1"/>
          <p:cNvSpPr txBox="1">
            <a:spLocks/>
          </p:cNvSpPr>
          <p:nvPr/>
        </p:nvSpPr>
        <p:spPr>
          <a:xfrm>
            <a:off x="492853" y="983518"/>
            <a:ext cx="11997463" cy="1825398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0" name="Content Placeholder 2"/>
          <p:cNvSpPr>
            <a:spLocks noGrp="1"/>
          </p:cNvSpPr>
          <p:nvPr>
            <p:ph sz="half" idx="2"/>
          </p:nvPr>
        </p:nvSpPr>
        <p:spPr>
          <a:xfrm>
            <a:off x="940031" y="1915155"/>
            <a:ext cx="4754880" cy="1390145"/>
          </a:xfrm>
        </p:spPr>
        <p:txBody>
          <a:bodyPr/>
          <a:lstStyle/>
          <a:p>
            <a:pPr fontAlgn="ctr"/>
            <a:r>
              <a:rPr lang="en-US" sz="2000" dirty="0"/>
              <a:t>Service partitions are striped across machines in the cluster.</a:t>
            </a:r>
          </a:p>
          <a:p>
            <a:pPr fontAlgn="ctr"/>
            <a:r>
              <a:rPr lang="en-US" sz="2000" dirty="0"/>
              <a:t>Replicas automatically scale out &amp; in on cluster changes</a:t>
            </a:r>
          </a:p>
        </p:txBody>
      </p:sp>
    </p:spTree>
    <p:extLst>
      <p:ext uri="{BB962C8B-B14F-4D97-AF65-F5344CB8AC3E}">
        <p14:creationId xmlns:p14="http://schemas.microsoft.com/office/powerpoint/2010/main" val="27276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29649 -0.0687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18" y="-344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0.00026 -0.0648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24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255 L 0.30234 0.0009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17" y="16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0.6004 -0.1333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3" y="-666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9 0.06111 L 0.59662 -0.0682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69" y="-648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00104 -0.0645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3" grpId="0" animBg="1"/>
      <p:bldP spid="96" grpId="0" animBg="1"/>
      <p:bldP spid="108" grpId="0" animBg="1"/>
      <p:bldP spid="108" grpId="1" animBg="1"/>
      <p:bldP spid="109" grpId="0" animBg="1"/>
      <p:bldP spid="110" grpId="0" animBg="1"/>
      <p:bldP spid="111" grpId="0" animBg="1"/>
      <p:bldP spid="111" grpId="1" animBg="1"/>
      <p:bldP spid="112" grpId="0" animBg="1"/>
      <p:bldP spid="112" grpId="1" animBg="1"/>
      <p:bldP spid="113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7" grpId="0" animBg="1"/>
      <p:bldP spid="117" grpId="1" animBg="1"/>
      <p:bldP spid="1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</a:t>
            </a:r>
            <a:r>
              <a:rPr lang="en-US" dirty="0" err="1"/>
              <a:t>QnA</a:t>
            </a:r>
            <a:r>
              <a:rPr lang="en-US" dirty="0"/>
              <a:t> </a:t>
            </a:r>
            <a:r>
              <a:rPr lang="en-US" dirty="0" err="1"/>
              <a:t>microservice</a:t>
            </a:r>
            <a:r>
              <a:rPr lang="en-US" dirty="0"/>
              <a:t> 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9" y="1540171"/>
            <a:ext cx="6596743" cy="4871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640" y="3215174"/>
            <a:ext cx="1395360" cy="15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9365760"/>
                  </p:ext>
                </p:extLst>
              </p:nvPr>
            </p:nvGraphicFramePr>
            <p:xfrm>
              <a:off x="1024128" y="2084832"/>
              <a:ext cx="10786872" cy="432319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31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97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ID kinds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223899"/>
                  </p:ext>
                </p:extLst>
              </p:nvPr>
            </p:nvGraphicFramePr>
            <p:xfrm>
              <a:off x="1024128" y="2084832"/>
              <a:ext cx="10786872" cy="43246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4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03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About 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4128" y="1848226"/>
            <a:ext cx="7042095" cy="444485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76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State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DC32-FF93-458D-9278-F7047FE9287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0" name="Rectangle 5"/>
          <p:cNvSpPr txBox="1">
            <a:spLocks noChangeArrowheads="1"/>
          </p:cNvSpPr>
          <p:nvPr/>
        </p:nvSpPr>
        <p:spPr>
          <a:xfrm>
            <a:off x="739303" y="2346638"/>
            <a:ext cx="4774523" cy="2092028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Reads are completed </a:t>
            </a:r>
            <a:br>
              <a:rPr lang="en-US" sz="3200" dirty="0"/>
            </a:br>
            <a:r>
              <a:rPr lang="en-US" sz="3200" dirty="0"/>
              <a:t>at the primary</a:t>
            </a:r>
          </a:p>
          <a:p>
            <a:r>
              <a:rPr lang="en-US" sz="3200" dirty="0"/>
              <a:t>Writes are replicated to </a:t>
            </a:r>
            <a:br>
              <a:rPr lang="en-US" sz="3200" dirty="0"/>
            </a:br>
            <a:r>
              <a:rPr lang="en-US" sz="3200" dirty="0"/>
              <a:t>the write quorum of </a:t>
            </a:r>
            <a:r>
              <a:rPr lang="en-US" sz="3200" dirty="0" err="1"/>
              <a:t>secondaries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1" name="Freeform 34"/>
          <p:cNvSpPr>
            <a:spLocks/>
          </p:cNvSpPr>
          <p:nvPr/>
        </p:nvSpPr>
        <p:spPr bwMode="auto">
          <a:xfrm>
            <a:off x="4572216" y="3606774"/>
            <a:ext cx="7517334" cy="2057109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200" y="0"/>
              </a:cxn>
              <a:cxn ang="0">
                <a:pos x="2400" y="576"/>
              </a:cxn>
            </a:cxnLst>
            <a:rect l="0" t="0" r="r" b="b"/>
            <a:pathLst>
              <a:path w="2400" h="576">
                <a:moveTo>
                  <a:pt x="0" y="576"/>
                </a:moveTo>
                <a:cubicBezTo>
                  <a:pt x="400" y="288"/>
                  <a:pt x="800" y="0"/>
                  <a:pt x="1200" y="0"/>
                </a:cubicBezTo>
                <a:cubicBezTo>
                  <a:pt x="1600" y="0"/>
                  <a:pt x="2200" y="480"/>
                  <a:pt x="2400" y="576"/>
                </a:cubicBezTo>
              </a:path>
            </a:pathLst>
          </a:custGeom>
          <a:noFill/>
          <a:ln w="57150" cap="rnd">
            <a:solidFill>
              <a:srgbClr val="ECEEEF"/>
            </a:solidFill>
            <a:prstDash val="solid"/>
            <a:round/>
            <a:headEnd/>
            <a:tailEnd/>
          </a:ln>
          <a:effectLst/>
        </p:spPr>
        <p:txBody>
          <a:bodyPr vert="horz" wrap="square" lIns="121903" tIns="60952" rIns="121903" bIns="60952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416613" y="2844883"/>
            <a:ext cx="1828541" cy="1371405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latin typeface="Arial" charset="0"/>
              </a:rPr>
              <a:t>P</a:t>
            </a:r>
          </a:p>
        </p:txBody>
      </p:sp>
      <p:cxnSp>
        <p:nvCxnSpPr>
          <p:cNvPr id="43" name="AutoShape 37"/>
          <p:cNvCxnSpPr>
            <a:cxnSpLocks noChangeShapeType="1"/>
            <a:stCxn id="48" idx="0"/>
            <a:endCxn id="42" idx="2"/>
          </p:cNvCxnSpPr>
          <p:nvPr/>
        </p:nvCxnSpPr>
        <p:spPr bwMode="auto">
          <a:xfrm rot="16200000">
            <a:off x="6718212" y="3213131"/>
            <a:ext cx="380946" cy="1015856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</p:spPr>
      </p:cxnSp>
      <p:cxnSp>
        <p:nvCxnSpPr>
          <p:cNvPr id="44" name="AutoShape 38"/>
          <p:cNvCxnSpPr>
            <a:cxnSpLocks noChangeShapeType="1"/>
            <a:stCxn id="42" idx="3"/>
            <a:endCxn id="48" idx="5"/>
          </p:cNvCxnSpPr>
          <p:nvPr/>
        </p:nvCxnSpPr>
        <p:spPr bwMode="auto">
          <a:xfrm rot="5400000">
            <a:off x="6920063" y="3927141"/>
            <a:ext cx="677766" cy="852897"/>
          </a:xfrm>
          <a:prstGeom prst="curvedConnector3">
            <a:avLst>
              <a:gd name="adj1" fmla="val 108431"/>
            </a:avLst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</p:spPr>
      </p:cxnSp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9549910" y="3987721"/>
            <a:ext cx="1219027" cy="91427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latin typeface="Arial" charset="0"/>
              </a:rPr>
              <a:t>S</a:t>
            </a:r>
          </a:p>
        </p:txBody>
      </p:sp>
      <p:cxnSp>
        <p:nvCxnSpPr>
          <p:cNvPr id="46" name="AutoShape 50"/>
          <p:cNvCxnSpPr>
            <a:cxnSpLocks noChangeShapeType="1"/>
            <a:stCxn id="42" idx="5"/>
            <a:endCxn id="45" idx="3"/>
          </p:cNvCxnSpPr>
          <p:nvPr/>
        </p:nvCxnSpPr>
        <p:spPr bwMode="auto">
          <a:xfrm rot="16200000" flipH="1">
            <a:off x="8975054" y="4016027"/>
            <a:ext cx="753956" cy="751310"/>
          </a:xfrm>
          <a:prstGeom prst="curvedConnector3">
            <a:avLst>
              <a:gd name="adj1" fmla="val 132630"/>
            </a:avLst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</p:spPr>
      </p:cxnSp>
      <p:sp>
        <p:nvSpPr>
          <p:cNvPr id="47" name="Oval 51"/>
          <p:cNvSpPr>
            <a:spLocks noChangeArrowheads="1"/>
          </p:cNvSpPr>
          <p:nvPr/>
        </p:nvSpPr>
        <p:spPr bwMode="auto">
          <a:xfrm>
            <a:off x="10768937" y="4749613"/>
            <a:ext cx="1219027" cy="91427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latin typeface="Arial" charset="0"/>
              </a:rPr>
              <a:t>S</a:t>
            </a:r>
          </a:p>
        </p:txBody>
      </p:sp>
      <p:sp>
        <p:nvSpPr>
          <p:cNvPr id="48" name="Oval 52"/>
          <p:cNvSpPr>
            <a:spLocks noChangeArrowheads="1"/>
          </p:cNvSpPr>
          <p:nvPr/>
        </p:nvSpPr>
        <p:spPr bwMode="auto">
          <a:xfrm>
            <a:off x="5791243" y="3911532"/>
            <a:ext cx="1219027" cy="91427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latin typeface="Arial" charset="0"/>
              </a:rPr>
              <a:t>S</a:t>
            </a:r>
          </a:p>
        </p:txBody>
      </p:sp>
      <p:sp>
        <p:nvSpPr>
          <p:cNvPr id="49" name="Oval 53"/>
          <p:cNvSpPr>
            <a:spLocks noChangeArrowheads="1"/>
          </p:cNvSpPr>
          <p:nvPr/>
        </p:nvSpPr>
        <p:spPr bwMode="auto">
          <a:xfrm>
            <a:off x="4470632" y="4673424"/>
            <a:ext cx="1219027" cy="91427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latin typeface="Arial" charset="0"/>
              </a:rPr>
              <a:t>S</a:t>
            </a:r>
          </a:p>
        </p:txBody>
      </p:sp>
      <p:cxnSp>
        <p:nvCxnSpPr>
          <p:cNvPr id="50" name="AutoShape 54"/>
          <p:cNvCxnSpPr>
            <a:cxnSpLocks noChangeShapeType="1"/>
            <a:stCxn id="45" idx="0"/>
            <a:endCxn id="42" idx="6"/>
          </p:cNvCxnSpPr>
          <p:nvPr/>
        </p:nvCxnSpPr>
        <p:spPr bwMode="auto">
          <a:xfrm rot="5400000" flipH="1">
            <a:off x="9473721" y="3302019"/>
            <a:ext cx="457135" cy="91427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</p:spPr>
      </p:cxnSp>
      <p:cxnSp>
        <p:nvCxnSpPr>
          <p:cNvPr id="51" name="AutoShape 55"/>
          <p:cNvCxnSpPr>
            <a:cxnSpLocks noChangeShapeType="1"/>
            <a:stCxn id="49" idx="0"/>
            <a:endCxn id="42" idx="1"/>
          </p:cNvCxnSpPr>
          <p:nvPr/>
        </p:nvCxnSpPr>
        <p:spPr bwMode="auto">
          <a:xfrm rot="16200000">
            <a:off x="5569291" y="2557323"/>
            <a:ext cx="1626956" cy="2605247"/>
          </a:xfrm>
          <a:prstGeom prst="curvedConnector3">
            <a:avLst>
              <a:gd name="adj1" fmla="val 100778"/>
            </a:avLst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</p:spPr>
      </p:cxnSp>
      <p:cxnSp>
        <p:nvCxnSpPr>
          <p:cNvPr id="52" name="AutoShape 56"/>
          <p:cNvCxnSpPr>
            <a:cxnSpLocks noChangeShapeType="1"/>
            <a:stCxn id="47" idx="0"/>
            <a:endCxn id="42" idx="7"/>
          </p:cNvCxnSpPr>
          <p:nvPr/>
        </p:nvCxnSpPr>
        <p:spPr bwMode="auto">
          <a:xfrm rot="5400000" flipH="1">
            <a:off x="9325841" y="2697002"/>
            <a:ext cx="1703145" cy="2402075"/>
          </a:xfrm>
          <a:prstGeom prst="curvedConnector3">
            <a:avLst>
              <a:gd name="adj1" fmla="val 125255"/>
            </a:avLst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</p:spPr>
      </p:cxnSp>
      <p:sp>
        <p:nvSpPr>
          <p:cNvPr id="53" name="Freeform 58"/>
          <p:cNvSpPr>
            <a:spLocks/>
          </p:cNvSpPr>
          <p:nvPr/>
        </p:nvSpPr>
        <p:spPr bwMode="auto">
          <a:xfrm>
            <a:off x="5588072" y="4216289"/>
            <a:ext cx="2539640" cy="1219027"/>
          </a:xfrm>
          <a:custGeom>
            <a:avLst/>
            <a:gdLst/>
            <a:ahLst/>
            <a:cxnLst>
              <a:cxn ang="0">
                <a:pos x="1200" y="0"/>
              </a:cxn>
              <a:cxn ang="0">
                <a:pos x="1008" y="720"/>
              </a:cxn>
              <a:cxn ang="0">
                <a:pos x="0" y="816"/>
              </a:cxn>
            </a:cxnLst>
            <a:rect l="0" t="0" r="r" b="b"/>
            <a:pathLst>
              <a:path w="1208" h="856">
                <a:moveTo>
                  <a:pt x="1200" y="0"/>
                </a:moveTo>
                <a:cubicBezTo>
                  <a:pt x="1204" y="292"/>
                  <a:pt x="1208" y="584"/>
                  <a:pt x="1008" y="720"/>
                </a:cubicBezTo>
                <a:cubicBezTo>
                  <a:pt x="808" y="856"/>
                  <a:pt x="168" y="800"/>
                  <a:pt x="0" y="81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121903" tIns="60952" rIns="121903" bIns="60952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Freeform 59"/>
          <p:cNvSpPr>
            <a:spLocks/>
          </p:cNvSpPr>
          <p:nvPr/>
        </p:nvSpPr>
        <p:spPr bwMode="auto">
          <a:xfrm flipH="1">
            <a:off x="8534054" y="4216288"/>
            <a:ext cx="2336469" cy="1295216"/>
          </a:xfrm>
          <a:custGeom>
            <a:avLst/>
            <a:gdLst/>
            <a:ahLst/>
            <a:cxnLst>
              <a:cxn ang="0">
                <a:pos x="1200" y="0"/>
              </a:cxn>
              <a:cxn ang="0">
                <a:pos x="1008" y="720"/>
              </a:cxn>
              <a:cxn ang="0">
                <a:pos x="0" y="816"/>
              </a:cxn>
            </a:cxnLst>
            <a:rect l="0" t="0" r="r" b="b"/>
            <a:pathLst>
              <a:path w="1208" h="856">
                <a:moveTo>
                  <a:pt x="1200" y="0"/>
                </a:moveTo>
                <a:cubicBezTo>
                  <a:pt x="1204" y="292"/>
                  <a:pt x="1208" y="584"/>
                  <a:pt x="1008" y="720"/>
                </a:cubicBezTo>
                <a:cubicBezTo>
                  <a:pt x="808" y="856"/>
                  <a:pt x="168" y="800"/>
                  <a:pt x="0" y="81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121903" tIns="60952" rIns="121903" bIns="60952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5" name="Line 61"/>
          <p:cNvSpPr>
            <a:spLocks noChangeShapeType="1"/>
          </p:cNvSpPr>
          <p:nvPr/>
        </p:nvSpPr>
        <p:spPr bwMode="auto">
          <a:xfrm>
            <a:off x="8432469" y="1854424"/>
            <a:ext cx="0" cy="9904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 vert="horz" wrap="square" lIns="121903" tIns="60952" rIns="121903" bIns="60952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6" name="Line 62"/>
          <p:cNvSpPr>
            <a:spLocks noChangeShapeType="1"/>
          </p:cNvSpPr>
          <p:nvPr/>
        </p:nvSpPr>
        <p:spPr bwMode="auto">
          <a:xfrm flipV="1">
            <a:off x="8229297" y="1854424"/>
            <a:ext cx="0" cy="9904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 vert="horz" wrap="square" lIns="121903" tIns="60952" rIns="121903" bIns="60952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7" name="Text Box 63"/>
          <p:cNvSpPr txBox="1">
            <a:spLocks noChangeArrowheads="1"/>
          </p:cNvSpPr>
          <p:nvPr/>
        </p:nvSpPr>
        <p:spPr bwMode="auto">
          <a:xfrm>
            <a:off x="8591220" y="5360291"/>
            <a:ext cx="976112" cy="492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Write</a:t>
            </a:r>
          </a:p>
        </p:txBody>
      </p:sp>
      <p:sp>
        <p:nvSpPr>
          <p:cNvPr id="58" name="Text Box 64"/>
          <p:cNvSpPr txBox="1">
            <a:spLocks noChangeArrowheads="1"/>
          </p:cNvSpPr>
          <p:nvPr/>
        </p:nvSpPr>
        <p:spPr bwMode="auto">
          <a:xfrm>
            <a:off x="6847805" y="5301986"/>
            <a:ext cx="976112" cy="492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Write</a:t>
            </a:r>
          </a:p>
        </p:txBody>
      </p:sp>
      <p:sp>
        <p:nvSpPr>
          <p:cNvPr id="59" name="Text Box 65"/>
          <p:cNvSpPr txBox="1">
            <a:spLocks noChangeArrowheads="1"/>
          </p:cNvSpPr>
          <p:nvPr/>
        </p:nvSpPr>
        <p:spPr bwMode="auto">
          <a:xfrm>
            <a:off x="8635642" y="4292479"/>
            <a:ext cx="976112" cy="492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Write</a:t>
            </a:r>
          </a:p>
        </p:txBody>
      </p:sp>
      <p:sp>
        <p:nvSpPr>
          <p:cNvPr id="60" name="Text Box 66"/>
          <p:cNvSpPr txBox="1">
            <a:spLocks noChangeArrowheads="1"/>
          </p:cNvSpPr>
          <p:nvPr/>
        </p:nvSpPr>
        <p:spPr bwMode="auto">
          <a:xfrm>
            <a:off x="7111858" y="4292479"/>
            <a:ext cx="976112" cy="492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Write</a:t>
            </a:r>
          </a:p>
        </p:txBody>
      </p:sp>
      <p:sp>
        <p:nvSpPr>
          <p:cNvPr id="61" name="Text Box 67"/>
          <p:cNvSpPr txBox="1">
            <a:spLocks noChangeArrowheads="1"/>
          </p:cNvSpPr>
          <p:nvPr/>
        </p:nvSpPr>
        <p:spPr bwMode="auto">
          <a:xfrm>
            <a:off x="9701395" y="3235637"/>
            <a:ext cx="691565" cy="4924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Ack</a:t>
            </a:r>
            <a:endParaRPr lang="en-US" sz="2400" dirty="0"/>
          </a:p>
        </p:txBody>
      </p:sp>
      <p:sp>
        <p:nvSpPr>
          <p:cNvPr id="62" name="Text Box 69"/>
          <p:cNvSpPr txBox="1">
            <a:spLocks noChangeArrowheads="1"/>
          </p:cNvSpPr>
          <p:nvPr/>
        </p:nvSpPr>
        <p:spPr bwMode="auto">
          <a:xfrm>
            <a:off x="6222310" y="3213442"/>
            <a:ext cx="691565" cy="4924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Ack</a:t>
            </a:r>
          </a:p>
        </p:txBody>
      </p:sp>
      <p:sp>
        <p:nvSpPr>
          <p:cNvPr id="63" name="Text Box 70"/>
          <p:cNvSpPr txBox="1">
            <a:spLocks noChangeArrowheads="1"/>
          </p:cNvSpPr>
          <p:nvPr/>
        </p:nvSpPr>
        <p:spPr bwMode="auto">
          <a:xfrm>
            <a:off x="11106160" y="3236601"/>
            <a:ext cx="691565" cy="4924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Ack</a:t>
            </a:r>
            <a:endParaRPr lang="en-US" sz="2400" dirty="0"/>
          </a:p>
        </p:txBody>
      </p:sp>
      <p:sp>
        <p:nvSpPr>
          <p:cNvPr id="64" name="Text Box 71"/>
          <p:cNvSpPr txBox="1">
            <a:spLocks noChangeArrowheads="1"/>
          </p:cNvSpPr>
          <p:nvPr/>
        </p:nvSpPr>
        <p:spPr bwMode="auto">
          <a:xfrm>
            <a:off x="4987571" y="2918977"/>
            <a:ext cx="691565" cy="4924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Ack</a:t>
            </a:r>
            <a:endParaRPr lang="en-US" sz="2400" dirty="0"/>
          </a:p>
        </p:txBody>
      </p:sp>
      <p:sp>
        <p:nvSpPr>
          <p:cNvPr id="65" name="Text Box 72"/>
          <p:cNvSpPr txBox="1">
            <a:spLocks noChangeArrowheads="1"/>
          </p:cNvSpPr>
          <p:nvPr/>
        </p:nvSpPr>
        <p:spPr bwMode="auto">
          <a:xfrm>
            <a:off x="8330884" y="2006803"/>
            <a:ext cx="919665" cy="492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Read</a:t>
            </a:r>
          </a:p>
        </p:txBody>
      </p:sp>
      <p:sp>
        <p:nvSpPr>
          <p:cNvPr id="66" name="Text Box 73"/>
          <p:cNvSpPr txBox="1">
            <a:spLocks noChangeArrowheads="1"/>
          </p:cNvSpPr>
          <p:nvPr/>
        </p:nvSpPr>
        <p:spPr bwMode="auto">
          <a:xfrm>
            <a:off x="7213443" y="2159181"/>
            <a:ext cx="936440" cy="4924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Value</a:t>
            </a:r>
          </a:p>
        </p:txBody>
      </p:sp>
      <p:sp>
        <p:nvSpPr>
          <p:cNvPr id="67" name="Text Box 74"/>
          <p:cNvSpPr txBox="1">
            <a:spLocks noChangeArrowheads="1"/>
          </p:cNvSpPr>
          <p:nvPr/>
        </p:nvSpPr>
        <p:spPr bwMode="auto">
          <a:xfrm>
            <a:off x="8330885" y="2311560"/>
            <a:ext cx="976112" cy="4923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Write</a:t>
            </a:r>
          </a:p>
        </p:txBody>
      </p:sp>
      <p:sp>
        <p:nvSpPr>
          <p:cNvPr id="68" name="Text Box 76"/>
          <p:cNvSpPr txBox="1">
            <a:spLocks noChangeArrowheads="1"/>
          </p:cNvSpPr>
          <p:nvPr/>
        </p:nvSpPr>
        <p:spPr bwMode="auto">
          <a:xfrm>
            <a:off x="7315028" y="1930614"/>
            <a:ext cx="691565" cy="4924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121903" tIns="60952" rIns="121903" bIns="6095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Ack</a:t>
            </a:r>
          </a:p>
        </p:txBody>
      </p:sp>
    </p:spTree>
    <p:extLst>
      <p:ext uri="{BB962C8B-B14F-4D97-AF65-F5344CB8AC3E}">
        <p14:creationId xmlns:p14="http://schemas.microsoft.com/office/powerpoint/2010/main" val="422063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5" grpId="0" animBg="1"/>
      <p:bldP spid="47" grpId="0" animBg="1"/>
      <p:bldP spid="48" grpId="0" animBg="1"/>
      <p:bldP spid="49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270593"/>
                  </p:ext>
                </p:extLst>
              </p:nvPr>
            </p:nvGraphicFramePr>
            <p:xfrm>
              <a:off x="1024128" y="2084832"/>
              <a:ext cx="10786872" cy="43246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4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60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119910"/>
                  </p:ext>
                </p:extLst>
              </p:nvPr>
            </p:nvGraphicFramePr>
            <p:xfrm>
              <a:off x="1024128" y="2084832"/>
              <a:ext cx="10786872" cy="43246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4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202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0574740"/>
                  </p:ext>
                </p:extLst>
              </p:nvPr>
            </p:nvGraphicFramePr>
            <p:xfrm>
              <a:off x="1024128" y="2084832"/>
              <a:ext cx="10786872" cy="43246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4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110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persisting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2536378"/>
                  </p:ext>
                </p:extLst>
              </p:nvPr>
            </p:nvGraphicFramePr>
            <p:xfrm>
              <a:off x="1024128" y="2084832"/>
              <a:ext cx="10786872" cy="43246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4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349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persisting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7568588"/>
                  </p:ext>
                </p:extLst>
              </p:nvPr>
            </p:nvGraphicFramePr>
            <p:xfrm>
              <a:off x="1024128" y="2084832"/>
              <a:ext cx="10786872" cy="43270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7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8490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Reading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9754221"/>
                  </p:ext>
                </p:extLst>
              </p:nvPr>
            </p:nvGraphicFramePr>
            <p:xfrm>
              <a:off x="1024128" y="2084832"/>
              <a:ext cx="10786872" cy="43270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7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9590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Reading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240270"/>
                  </p:ext>
                </p:extLst>
              </p:nvPr>
            </p:nvGraphicFramePr>
            <p:xfrm>
              <a:off x="1024128" y="2084832"/>
              <a:ext cx="10786872" cy="43325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325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365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Initialization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65313"/>
                  </p:ext>
                </p:extLst>
              </p:nvPr>
            </p:nvGraphicFramePr>
            <p:xfrm>
              <a:off x="1024128" y="2084832"/>
              <a:ext cx="10786872" cy="43270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7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25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Removing state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5250004"/>
                  </p:ext>
                </p:extLst>
              </p:nvPr>
            </p:nvGraphicFramePr>
            <p:xfrm>
              <a:off x="1024128" y="2084832"/>
              <a:ext cx="10786872" cy="43270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7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34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we’re going to learn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Microsoft Azure	– </a:t>
            </a:r>
            <a:r>
              <a:rPr lang="en-US" sz="3200" dirty="0">
                <a:solidFill>
                  <a:srgbClr val="002060"/>
                </a:solidFill>
              </a:rPr>
              <a:t>a public cloud</a:t>
            </a:r>
          </a:p>
          <a:p>
            <a:r>
              <a:rPr lang="en-US" sz="3200" dirty="0" err="1"/>
              <a:t>Microservices</a:t>
            </a:r>
            <a:r>
              <a:rPr lang="en-US" sz="3200" dirty="0"/>
              <a:t>	– </a:t>
            </a:r>
            <a:r>
              <a:rPr lang="en-US" sz="3200" dirty="0">
                <a:solidFill>
                  <a:srgbClr val="002060"/>
                </a:solidFill>
              </a:rPr>
              <a:t>an architectural pattern</a:t>
            </a:r>
          </a:p>
          <a:p>
            <a:r>
              <a:rPr lang="en-US" sz="3200" dirty="0"/>
              <a:t>Service Fabric	– </a:t>
            </a:r>
            <a:r>
              <a:rPr lang="en-US" sz="3200" dirty="0">
                <a:solidFill>
                  <a:srgbClr val="002060"/>
                </a:solidFill>
              </a:rPr>
              <a:t>a hyper-scale </a:t>
            </a:r>
            <a:r>
              <a:rPr lang="en-US" sz="3200" dirty="0" err="1">
                <a:solidFill>
                  <a:srgbClr val="002060"/>
                </a:solidFill>
              </a:rPr>
              <a:t>microservice</a:t>
            </a:r>
            <a:r>
              <a:rPr lang="en-US" sz="3200" dirty="0">
                <a:solidFill>
                  <a:srgbClr val="002060"/>
                </a:solidFill>
              </a:rPr>
              <a:t> platform</a:t>
            </a:r>
          </a:p>
          <a:p>
            <a:r>
              <a:rPr lang="en-US" sz="3200" dirty="0"/>
              <a:t>Reliable Actors	– </a:t>
            </a:r>
            <a:r>
              <a:rPr lang="en-US" sz="3200" dirty="0">
                <a:solidFill>
                  <a:srgbClr val="002060"/>
                </a:solidFill>
              </a:rPr>
              <a:t>a programming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8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enumeration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622825"/>
                  </p:ext>
                </p:extLst>
              </p:nvPr>
            </p:nvGraphicFramePr>
            <p:xfrm>
              <a:off x="1024128" y="2084832"/>
              <a:ext cx="10786872" cy="432151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15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739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Deleting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281253"/>
                  </p:ext>
                </p:extLst>
              </p:nvPr>
            </p:nvGraphicFramePr>
            <p:xfrm>
              <a:off x="1024128" y="2084833"/>
              <a:ext cx="10786872" cy="43159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3"/>
                <a:ext cx="10786872" cy="4315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359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custom data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142360"/>
                  </p:ext>
                </p:extLst>
              </p:nvPr>
            </p:nvGraphicFramePr>
            <p:xfrm>
              <a:off x="1024128" y="2084832"/>
              <a:ext cx="10786872" cy="432151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128" y="2084832"/>
                <a:ext cx="10786872" cy="43215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77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timers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9095530"/>
                  </p:ext>
                </p:extLst>
              </p:nvPr>
            </p:nvGraphicFramePr>
            <p:xfrm>
              <a:off x="1024128" y="2084832"/>
              <a:ext cx="10786872" cy="43270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7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6277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reminders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4829881"/>
                  </p:ext>
                </p:extLst>
              </p:nvPr>
            </p:nvGraphicFramePr>
            <p:xfrm>
              <a:off x="1024128" y="2084832"/>
              <a:ext cx="10786872" cy="43270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7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570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polymorphism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854" y="1985761"/>
            <a:ext cx="6968619" cy="40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6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polymorphism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403949"/>
                  </p:ext>
                </p:extLst>
              </p:nvPr>
            </p:nvGraphicFramePr>
            <p:xfrm>
              <a:off x="1024128" y="2084832"/>
              <a:ext cx="10786872" cy="432151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15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133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reentrancy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0991525"/>
                  </p:ext>
                </p:extLst>
              </p:nvPr>
            </p:nvGraphicFramePr>
            <p:xfrm>
              <a:off x="1024128" y="2084832"/>
              <a:ext cx="10786872" cy="43325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325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968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EVENT Producer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01750"/>
                  </p:ext>
                </p:extLst>
              </p:nvPr>
            </p:nvGraphicFramePr>
            <p:xfrm>
              <a:off x="1024128" y="2084832"/>
              <a:ext cx="10786872" cy="43270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7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210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EVENT subscriber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3717326"/>
                  </p:ext>
                </p:extLst>
              </p:nvPr>
            </p:nvGraphicFramePr>
            <p:xfrm>
              <a:off x="1024128" y="2084832"/>
              <a:ext cx="10786872" cy="432151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28" y="2084832"/>
                <a:ext cx="10786872" cy="43215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85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Live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sz="5400" dirty="0" err="1"/>
              <a:t>Browse</a:t>
            </a:r>
            <a:r>
              <a:rPr lang="fr-CA" sz="5400" dirty="0"/>
              <a:t> to </a:t>
            </a:r>
            <a:r>
              <a:rPr lang="fr-CA" sz="5400" dirty="0">
                <a:hlinkClick r:id="rId2"/>
              </a:rPr>
              <a:t>http://bit.ly/</a:t>
            </a:r>
            <a:r>
              <a:rPr lang="fr-CA" sz="5400" b="1" dirty="0">
                <a:hlinkClick r:id="rId2"/>
              </a:rPr>
              <a:t>dt-qna</a:t>
            </a:r>
            <a:r>
              <a:rPr lang="fr-CA" sz="5400" dirty="0"/>
              <a:t> </a:t>
            </a:r>
            <a:endParaRPr lang="fr-CA" sz="3600" dirty="0"/>
          </a:p>
          <a:p>
            <a:endParaRPr lang="fr-CA" dirty="0"/>
          </a:p>
          <a:p>
            <a:r>
              <a:rPr lang="fr-CA" dirty="0"/>
              <a:t>API : </a:t>
            </a:r>
            <a:r>
              <a:rPr lang="fr-CA" dirty="0">
                <a:hlinkClick r:id="rId3"/>
              </a:rPr>
              <a:t>http://liveqna.alexandrebrisebois.com/api</a:t>
            </a:r>
            <a:r>
              <a:rPr lang="fr-CA" dirty="0"/>
              <a:t> </a:t>
            </a:r>
          </a:p>
          <a:p>
            <a:r>
              <a:rPr lang="fr-CA" dirty="0" err="1"/>
              <a:t>Demo</a:t>
            </a:r>
            <a:r>
              <a:rPr lang="fr-CA" dirty="0"/>
              <a:t> Source: </a:t>
            </a:r>
            <a:r>
              <a:rPr lang="fr-CA" dirty="0">
                <a:hlinkClick r:id="rId4"/>
              </a:rPr>
              <a:t>http://bit.ly/git-qna-demo</a:t>
            </a:r>
            <a:r>
              <a:rPr lang="fr-CA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71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Reliable Actors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5959898" cy="82296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Do not use Reliable Actors when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24127" y="2967788"/>
            <a:ext cx="5959899" cy="3341572"/>
          </a:xfrm>
        </p:spPr>
        <p:txBody>
          <a:bodyPr>
            <a:noAutofit/>
          </a:bodyPr>
          <a:lstStyle/>
          <a:p>
            <a:pPr fontAlgn="t"/>
            <a:r>
              <a:rPr lang="en-US" sz="3200" dirty="0"/>
              <a:t>You need distributed transactions</a:t>
            </a:r>
          </a:p>
          <a:p>
            <a:pPr fontAlgn="t"/>
            <a:r>
              <a:rPr lang="en-US" sz="3200" dirty="0"/>
              <a:t>You want to control concurrency, partitioning and communication</a:t>
            </a:r>
          </a:p>
          <a:p>
            <a:pPr fontAlgn="t"/>
            <a:r>
              <a:rPr lang="en-US" sz="3200" dirty="0"/>
              <a:t>If you need reliable collections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453698" y="3964028"/>
            <a:ext cx="673556" cy="696382"/>
            <a:chOff x="4604545" y="1640238"/>
            <a:chExt cx="392110" cy="392110"/>
          </a:xfrm>
          <a:solidFill>
            <a:schemeClr val="tx1"/>
          </a:solidFill>
        </p:grpSpPr>
        <p:grpSp>
          <p:nvGrpSpPr>
            <p:cNvPr id="8" name="Group 36"/>
            <p:cNvGrpSpPr/>
            <p:nvPr/>
          </p:nvGrpSpPr>
          <p:grpSpPr bwMode="black">
            <a:xfrm>
              <a:off x="4673640" y="1736214"/>
              <a:ext cx="253920" cy="200159"/>
              <a:chOff x="3358790" y="376388"/>
              <a:chExt cx="1516063" cy="1195388"/>
            </a:xfrm>
            <a:grpFill/>
          </p:grpSpPr>
          <p:sp>
            <p:nvSpPr>
              <p:cNvPr id="10" name="Freeform 26"/>
              <p:cNvSpPr>
                <a:spLocks/>
              </p:cNvSpPr>
              <p:nvPr/>
            </p:nvSpPr>
            <p:spPr bwMode="black">
              <a:xfrm>
                <a:off x="3703278" y="376388"/>
                <a:ext cx="1171575" cy="1128713"/>
              </a:xfrm>
              <a:custGeom>
                <a:avLst/>
                <a:gdLst>
                  <a:gd name="T0" fmla="*/ 36 w 312"/>
                  <a:gd name="T1" fmla="*/ 0 h 301"/>
                  <a:gd name="T2" fmla="*/ 0 w 312"/>
                  <a:gd name="T3" fmla="*/ 94 h 301"/>
                  <a:gd name="T4" fmla="*/ 32 w 312"/>
                  <a:gd name="T5" fmla="*/ 94 h 301"/>
                  <a:gd name="T6" fmla="*/ 54 w 312"/>
                  <a:gd name="T7" fmla="*/ 39 h 301"/>
                  <a:gd name="T8" fmla="*/ 272 w 312"/>
                  <a:gd name="T9" fmla="*/ 124 h 301"/>
                  <a:gd name="T10" fmla="*/ 219 w 312"/>
                  <a:gd name="T11" fmla="*/ 262 h 301"/>
                  <a:gd name="T12" fmla="*/ 219 w 312"/>
                  <a:gd name="T13" fmla="*/ 295 h 301"/>
                  <a:gd name="T14" fmla="*/ 237 w 312"/>
                  <a:gd name="T15" fmla="*/ 301 h 301"/>
                  <a:gd name="T16" fmla="*/ 312 w 312"/>
                  <a:gd name="T17" fmla="*/ 106 h 301"/>
                  <a:gd name="T18" fmla="*/ 36 w 312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2" h="301">
                    <a:moveTo>
                      <a:pt x="36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41" y="73"/>
                      <a:pt x="54" y="39"/>
                      <a:pt x="54" y="39"/>
                    </a:cubicBez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19" y="262"/>
                      <a:pt x="219" y="262"/>
                      <a:pt x="219" y="262"/>
                    </a:cubicBezTo>
                    <a:cubicBezTo>
                      <a:pt x="219" y="295"/>
                      <a:pt x="219" y="295"/>
                      <a:pt x="219" y="295"/>
                    </a:cubicBezTo>
                    <a:cubicBezTo>
                      <a:pt x="237" y="301"/>
                      <a:pt x="237" y="301"/>
                      <a:pt x="237" y="301"/>
                    </a:cubicBezTo>
                    <a:cubicBezTo>
                      <a:pt x="312" y="106"/>
                      <a:pt x="312" y="106"/>
                      <a:pt x="312" y="106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1" name="Freeform 27"/>
              <p:cNvSpPr>
                <a:spLocks noEditPoints="1"/>
              </p:cNvSpPr>
              <p:nvPr/>
            </p:nvSpPr>
            <p:spPr bwMode="black">
              <a:xfrm>
                <a:off x="3358790" y="789138"/>
                <a:ext cx="1106488" cy="782638"/>
              </a:xfrm>
              <a:custGeom>
                <a:avLst/>
                <a:gdLst>
                  <a:gd name="T0" fmla="*/ 0 w 697"/>
                  <a:gd name="T1" fmla="*/ 0 h 493"/>
                  <a:gd name="T2" fmla="*/ 0 w 697"/>
                  <a:gd name="T3" fmla="*/ 493 h 493"/>
                  <a:gd name="T4" fmla="*/ 697 w 697"/>
                  <a:gd name="T5" fmla="*/ 493 h 493"/>
                  <a:gd name="T6" fmla="*/ 697 w 697"/>
                  <a:gd name="T7" fmla="*/ 0 h 493"/>
                  <a:gd name="T8" fmla="*/ 0 w 697"/>
                  <a:gd name="T9" fmla="*/ 0 h 493"/>
                  <a:gd name="T10" fmla="*/ 626 w 697"/>
                  <a:gd name="T11" fmla="*/ 422 h 493"/>
                  <a:gd name="T12" fmla="*/ 71 w 697"/>
                  <a:gd name="T13" fmla="*/ 422 h 493"/>
                  <a:gd name="T14" fmla="*/ 71 w 697"/>
                  <a:gd name="T15" fmla="*/ 73 h 493"/>
                  <a:gd name="T16" fmla="*/ 626 w 697"/>
                  <a:gd name="T17" fmla="*/ 73 h 493"/>
                  <a:gd name="T18" fmla="*/ 626 w 697"/>
                  <a:gd name="T19" fmla="*/ 4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7" h="493">
                    <a:moveTo>
                      <a:pt x="0" y="0"/>
                    </a:moveTo>
                    <a:lnTo>
                      <a:pt x="0" y="493"/>
                    </a:lnTo>
                    <a:lnTo>
                      <a:pt x="697" y="493"/>
                    </a:lnTo>
                    <a:lnTo>
                      <a:pt x="697" y="0"/>
                    </a:lnTo>
                    <a:lnTo>
                      <a:pt x="0" y="0"/>
                    </a:lnTo>
                    <a:close/>
                    <a:moveTo>
                      <a:pt x="626" y="422"/>
                    </a:moveTo>
                    <a:lnTo>
                      <a:pt x="71" y="422"/>
                    </a:lnTo>
                    <a:lnTo>
                      <a:pt x="71" y="73"/>
                    </a:lnTo>
                    <a:lnTo>
                      <a:pt x="626" y="73"/>
                    </a:lnTo>
                    <a:lnTo>
                      <a:pt x="626" y="4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2" name="Freeform 28"/>
              <p:cNvSpPr>
                <a:spLocks/>
              </p:cNvSpPr>
              <p:nvPr/>
            </p:nvSpPr>
            <p:spPr bwMode="black">
              <a:xfrm>
                <a:off x="3565165" y="1189188"/>
                <a:ext cx="401638" cy="338138"/>
              </a:xfrm>
              <a:custGeom>
                <a:avLst/>
                <a:gdLst>
                  <a:gd name="T0" fmla="*/ 0 w 107"/>
                  <a:gd name="T1" fmla="*/ 90 h 90"/>
                  <a:gd name="T2" fmla="*/ 54 w 107"/>
                  <a:gd name="T3" fmla="*/ 0 h 90"/>
                  <a:gd name="T4" fmla="*/ 107 w 107"/>
                  <a:gd name="T5" fmla="*/ 90 h 90"/>
                  <a:gd name="T6" fmla="*/ 0 w 107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90">
                    <a:moveTo>
                      <a:pt x="0" y="90"/>
                    </a:moveTo>
                    <a:cubicBezTo>
                      <a:pt x="0" y="40"/>
                      <a:pt x="8" y="0"/>
                      <a:pt x="54" y="0"/>
                    </a:cubicBezTo>
                    <a:cubicBezTo>
                      <a:pt x="99" y="0"/>
                      <a:pt x="107" y="40"/>
                      <a:pt x="107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3" name="Freeform 29"/>
              <p:cNvSpPr>
                <a:spLocks/>
              </p:cNvSpPr>
              <p:nvPr/>
            </p:nvSpPr>
            <p:spPr bwMode="black">
              <a:xfrm>
                <a:off x="3958865" y="1230463"/>
                <a:ext cx="225425" cy="244475"/>
              </a:xfrm>
              <a:custGeom>
                <a:avLst/>
                <a:gdLst>
                  <a:gd name="T0" fmla="*/ 0 w 60"/>
                  <a:gd name="T1" fmla="*/ 4 h 65"/>
                  <a:gd name="T2" fmla="*/ 14 w 60"/>
                  <a:gd name="T3" fmla="*/ 65 h 65"/>
                  <a:gd name="T4" fmla="*/ 60 w 60"/>
                  <a:gd name="T5" fmla="*/ 65 h 65"/>
                  <a:gd name="T6" fmla="*/ 18 w 60"/>
                  <a:gd name="T7" fmla="*/ 0 h 65"/>
                  <a:gd name="T8" fmla="*/ 0 w 60"/>
                  <a:gd name="T9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5">
                    <a:moveTo>
                      <a:pt x="0" y="4"/>
                    </a:moveTo>
                    <a:cubicBezTo>
                      <a:pt x="11" y="22"/>
                      <a:pt x="14" y="46"/>
                      <a:pt x="14" y="65"/>
                    </a:cubicBezTo>
                    <a:cubicBezTo>
                      <a:pt x="20" y="65"/>
                      <a:pt x="53" y="65"/>
                      <a:pt x="60" y="65"/>
                    </a:cubicBezTo>
                    <a:cubicBezTo>
                      <a:pt x="59" y="19"/>
                      <a:pt x="46" y="0"/>
                      <a:pt x="18" y="0"/>
                    </a:cubicBezTo>
                    <a:cubicBezTo>
                      <a:pt x="11" y="0"/>
                      <a:pt x="5" y="1"/>
                      <a:pt x="0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4" name="Oval 30"/>
              <p:cNvSpPr>
                <a:spLocks noChangeArrowheads="1"/>
              </p:cNvSpPr>
              <p:nvPr/>
            </p:nvSpPr>
            <p:spPr bwMode="black">
              <a:xfrm>
                <a:off x="3647715" y="930426"/>
                <a:ext cx="239713" cy="2397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5" name="Oval 31"/>
              <p:cNvSpPr>
                <a:spLocks noChangeArrowheads="1"/>
              </p:cNvSpPr>
              <p:nvPr/>
            </p:nvSpPr>
            <p:spPr bwMode="black">
              <a:xfrm>
                <a:off x="3933465" y="1020913"/>
                <a:ext cx="182563" cy="179388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</p:grpSp>
        <p:sp>
          <p:nvSpPr>
            <p:cNvPr id="9" name="Donut 8"/>
            <p:cNvSpPr>
              <a:spLocks noChangeAspect="1"/>
            </p:cNvSpPr>
            <p:nvPr/>
          </p:nvSpPr>
          <p:spPr bwMode="auto">
            <a:xfrm>
              <a:off x="4604545" y="164023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445315" y="3793578"/>
            <a:ext cx="673556" cy="696382"/>
            <a:chOff x="4046256" y="2408118"/>
            <a:chExt cx="392110" cy="392110"/>
          </a:xfrm>
          <a:solidFill>
            <a:schemeClr val="tx1"/>
          </a:solidFill>
        </p:grpSpPr>
        <p:grpSp>
          <p:nvGrpSpPr>
            <p:cNvPr id="17" name="Group 142"/>
            <p:cNvGrpSpPr/>
            <p:nvPr/>
          </p:nvGrpSpPr>
          <p:grpSpPr bwMode="black">
            <a:xfrm>
              <a:off x="4134994" y="2521400"/>
              <a:ext cx="214635" cy="165546"/>
              <a:chOff x="6673850" y="4338638"/>
              <a:chExt cx="1403351" cy="1082675"/>
            </a:xfrm>
            <a:grpFill/>
          </p:grpSpPr>
          <p:sp>
            <p:nvSpPr>
              <p:cNvPr id="19" name="Freeform 247"/>
              <p:cNvSpPr>
                <a:spLocks/>
              </p:cNvSpPr>
              <p:nvPr/>
            </p:nvSpPr>
            <p:spPr bwMode="black">
              <a:xfrm>
                <a:off x="7572375" y="4525963"/>
                <a:ext cx="160338" cy="249238"/>
              </a:xfrm>
              <a:custGeom>
                <a:avLst/>
                <a:gdLst>
                  <a:gd name="T0" fmla="*/ 14 w 30"/>
                  <a:gd name="T1" fmla="*/ 29 h 46"/>
                  <a:gd name="T2" fmla="*/ 14 w 30"/>
                  <a:gd name="T3" fmla="*/ 45 h 46"/>
                  <a:gd name="T4" fmla="*/ 22 w 30"/>
                  <a:gd name="T5" fmla="*/ 22 h 46"/>
                  <a:gd name="T6" fmla="*/ 0 w 30"/>
                  <a:gd name="T7" fmla="*/ 0 h 46"/>
                  <a:gd name="T8" fmla="*/ 0 w 30"/>
                  <a:gd name="T9" fmla="*/ 0 h 46"/>
                  <a:gd name="T10" fmla="*/ 14 w 30"/>
                  <a:gd name="T11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6">
                    <a:moveTo>
                      <a:pt x="14" y="29"/>
                    </a:moveTo>
                    <a:cubicBezTo>
                      <a:pt x="14" y="45"/>
                      <a:pt x="14" y="45"/>
                      <a:pt x="14" y="45"/>
                    </a:cubicBezTo>
                    <a:cubicBezTo>
                      <a:pt x="21" y="46"/>
                      <a:pt x="30" y="39"/>
                      <a:pt x="22" y="22"/>
                    </a:cubicBezTo>
                    <a:cubicBezTo>
                      <a:pt x="15" y="6"/>
                      <a:pt x="5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6"/>
                      <a:pt x="14" y="17"/>
                      <a:pt x="14" y="2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0" name="Freeform 248"/>
              <p:cNvSpPr>
                <a:spLocks/>
              </p:cNvSpPr>
              <p:nvPr/>
            </p:nvSpPr>
            <p:spPr bwMode="black">
              <a:xfrm>
                <a:off x="7239000" y="4525963"/>
                <a:ext cx="101600" cy="103188"/>
              </a:xfrm>
              <a:custGeom>
                <a:avLst/>
                <a:gdLst>
                  <a:gd name="T0" fmla="*/ 19 w 19"/>
                  <a:gd name="T1" fmla="*/ 0 h 19"/>
                  <a:gd name="T2" fmla="*/ 19 w 19"/>
                  <a:gd name="T3" fmla="*/ 0 h 19"/>
                  <a:gd name="T4" fmla="*/ 0 w 19"/>
                  <a:gd name="T5" fmla="*/ 15 h 19"/>
                  <a:gd name="T6" fmla="*/ 6 w 19"/>
                  <a:gd name="T7" fmla="*/ 19 h 19"/>
                  <a:gd name="T8" fmla="*/ 19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5" y="1"/>
                      <a:pt x="7" y="5"/>
                      <a:pt x="0" y="15"/>
                    </a:cubicBezTo>
                    <a:cubicBezTo>
                      <a:pt x="2" y="16"/>
                      <a:pt x="4" y="18"/>
                      <a:pt x="6" y="19"/>
                    </a:cubicBezTo>
                    <a:cubicBezTo>
                      <a:pt x="8" y="11"/>
                      <a:pt x="13" y="4"/>
                      <a:pt x="1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1" name="Freeform 249"/>
              <p:cNvSpPr>
                <a:spLocks/>
              </p:cNvSpPr>
              <p:nvPr/>
            </p:nvSpPr>
            <p:spPr bwMode="black">
              <a:xfrm>
                <a:off x="7297738" y="4537075"/>
                <a:ext cx="317500" cy="227013"/>
              </a:xfrm>
              <a:custGeom>
                <a:avLst/>
                <a:gdLst>
                  <a:gd name="T0" fmla="*/ 13 w 59"/>
                  <a:gd name="T1" fmla="*/ 42 h 42"/>
                  <a:gd name="T2" fmla="*/ 59 w 59"/>
                  <a:gd name="T3" fmla="*/ 42 h 42"/>
                  <a:gd name="T4" fmla="*/ 59 w 59"/>
                  <a:gd name="T5" fmla="*/ 26 h 42"/>
                  <a:gd name="T6" fmla="*/ 49 w 59"/>
                  <a:gd name="T7" fmla="*/ 0 h 42"/>
                  <a:gd name="T8" fmla="*/ 29 w 59"/>
                  <a:gd name="T9" fmla="*/ 9 h 42"/>
                  <a:gd name="T10" fmla="*/ 10 w 59"/>
                  <a:gd name="T11" fmla="*/ 0 h 42"/>
                  <a:gd name="T12" fmla="*/ 0 w 59"/>
                  <a:gd name="T13" fmla="*/ 22 h 42"/>
                  <a:gd name="T14" fmla="*/ 12 w 59"/>
                  <a:gd name="T15" fmla="*/ 41 h 42"/>
                  <a:gd name="T16" fmla="*/ 12 w 59"/>
                  <a:gd name="T17" fmla="*/ 41 h 42"/>
                  <a:gd name="T18" fmla="*/ 13 w 59"/>
                  <a:gd name="T1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13" y="42"/>
                    </a:moveTo>
                    <a:cubicBezTo>
                      <a:pt x="27" y="36"/>
                      <a:pt x="44" y="36"/>
                      <a:pt x="59" y="42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16"/>
                      <a:pt x="55" y="7"/>
                      <a:pt x="49" y="0"/>
                    </a:cubicBezTo>
                    <a:cubicBezTo>
                      <a:pt x="44" y="6"/>
                      <a:pt x="37" y="9"/>
                      <a:pt x="29" y="9"/>
                    </a:cubicBezTo>
                    <a:cubicBezTo>
                      <a:pt x="21" y="9"/>
                      <a:pt x="14" y="6"/>
                      <a:pt x="10" y="0"/>
                    </a:cubicBezTo>
                    <a:cubicBezTo>
                      <a:pt x="4" y="6"/>
                      <a:pt x="1" y="13"/>
                      <a:pt x="0" y="22"/>
                    </a:cubicBezTo>
                    <a:cubicBezTo>
                      <a:pt x="4" y="26"/>
                      <a:pt x="9" y="33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2"/>
                      <a:pt x="13" y="4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2" name="Oval 250"/>
              <p:cNvSpPr>
                <a:spLocks noChangeArrowheads="1"/>
              </p:cNvSpPr>
              <p:nvPr/>
            </p:nvSpPr>
            <p:spPr bwMode="black">
              <a:xfrm>
                <a:off x="7351713" y="4338638"/>
                <a:ext cx="209550" cy="2143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3" name="Freeform 251"/>
              <p:cNvSpPr>
                <a:spLocks/>
              </p:cNvSpPr>
              <p:nvPr/>
            </p:nvSpPr>
            <p:spPr bwMode="black">
              <a:xfrm>
                <a:off x="7173913" y="4624388"/>
                <a:ext cx="155575" cy="198438"/>
              </a:xfrm>
              <a:custGeom>
                <a:avLst/>
                <a:gdLst>
                  <a:gd name="T0" fmla="*/ 18 w 29"/>
                  <a:gd name="T1" fmla="*/ 37 h 37"/>
                  <a:gd name="T2" fmla="*/ 29 w 29"/>
                  <a:gd name="T3" fmla="*/ 29 h 37"/>
                  <a:gd name="T4" fmla="*/ 28 w 29"/>
                  <a:gd name="T5" fmla="*/ 28 h 37"/>
                  <a:gd name="T6" fmla="*/ 0 w 29"/>
                  <a:gd name="T7" fmla="*/ 0 h 37"/>
                  <a:gd name="T8" fmla="*/ 0 w 29"/>
                  <a:gd name="T9" fmla="*/ 0 h 37"/>
                  <a:gd name="T10" fmla="*/ 18 w 29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7">
                    <a:moveTo>
                      <a:pt x="18" y="37"/>
                    </a:moveTo>
                    <a:cubicBezTo>
                      <a:pt x="21" y="34"/>
                      <a:pt x="25" y="31"/>
                      <a:pt x="29" y="29"/>
                    </a:cubicBezTo>
                    <a:cubicBezTo>
                      <a:pt x="29" y="29"/>
                      <a:pt x="29" y="28"/>
                      <a:pt x="28" y="28"/>
                    </a:cubicBezTo>
                    <a:cubicBezTo>
                      <a:pt x="19" y="8"/>
                      <a:pt x="6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18" y="21"/>
                      <a:pt x="18" y="3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4" name="Freeform 252"/>
              <p:cNvSpPr>
                <a:spLocks/>
              </p:cNvSpPr>
              <p:nvPr/>
            </p:nvSpPr>
            <p:spPr bwMode="black">
              <a:xfrm>
                <a:off x="6673850" y="4624388"/>
                <a:ext cx="204788" cy="317500"/>
              </a:xfrm>
              <a:custGeom>
                <a:avLst/>
                <a:gdLst>
                  <a:gd name="T0" fmla="*/ 38 w 38"/>
                  <a:gd name="T1" fmla="*/ 0 h 59"/>
                  <a:gd name="T2" fmla="*/ 38 w 38"/>
                  <a:gd name="T3" fmla="*/ 0 h 59"/>
                  <a:gd name="T4" fmla="*/ 10 w 38"/>
                  <a:gd name="T5" fmla="*/ 28 h 59"/>
                  <a:gd name="T6" fmla="*/ 20 w 38"/>
                  <a:gd name="T7" fmla="*/ 58 h 59"/>
                  <a:gd name="T8" fmla="*/ 20 w 38"/>
                  <a:gd name="T9" fmla="*/ 37 h 59"/>
                  <a:gd name="T10" fmla="*/ 38 w 38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9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2" y="2"/>
                      <a:pt x="18" y="8"/>
                      <a:pt x="10" y="28"/>
                    </a:cubicBezTo>
                    <a:cubicBezTo>
                      <a:pt x="0" y="49"/>
                      <a:pt x="11" y="59"/>
                      <a:pt x="20" y="58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22"/>
                      <a:pt x="27" y="8"/>
                      <a:pt x="3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5" name="Freeform 253"/>
              <p:cNvSpPr>
                <a:spLocks/>
              </p:cNvSpPr>
              <p:nvPr/>
            </p:nvSpPr>
            <p:spPr bwMode="black">
              <a:xfrm>
                <a:off x="6818313" y="4640263"/>
                <a:ext cx="409575" cy="446088"/>
              </a:xfrm>
              <a:custGeom>
                <a:avLst/>
                <a:gdLst>
                  <a:gd name="T0" fmla="*/ 76 w 76"/>
                  <a:gd name="T1" fmla="*/ 33 h 83"/>
                  <a:gd name="T2" fmla="*/ 63 w 76"/>
                  <a:gd name="T3" fmla="*/ 0 h 83"/>
                  <a:gd name="T4" fmla="*/ 38 w 76"/>
                  <a:gd name="T5" fmla="*/ 12 h 83"/>
                  <a:gd name="T6" fmla="*/ 14 w 76"/>
                  <a:gd name="T7" fmla="*/ 0 h 83"/>
                  <a:gd name="T8" fmla="*/ 0 w 76"/>
                  <a:gd name="T9" fmla="*/ 33 h 83"/>
                  <a:gd name="T10" fmla="*/ 0 w 76"/>
                  <a:gd name="T11" fmla="*/ 66 h 83"/>
                  <a:gd name="T12" fmla="*/ 15 w 76"/>
                  <a:gd name="T13" fmla="*/ 83 h 83"/>
                  <a:gd name="T14" fmla="*/ 62 w 76"/>
                  <a:gd name="T15" fmla="*/ 83 h 83"/>
                  <a:gd name="T16" fmla="*/ 62 w 76"/>
                  <a:gd name="T17" fmla="*/ 83 h 83"/>
                  <a:gd name="T18" fmla="*/ 68 w 76"/>
                  <a:gd name="T19" fmla="*/ 55 h 83"/>
                  <a:gd name="T20" fmla="*/ 76 w 76"/>
                  <a:gd name="T21" fmla="*/ 41 h 83"/>
                  <a:gd name="T22" fmla="*/ 76 w 76"/>
                  <a:gd name="T23" fmla="*/ 3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83">
                    <a:moveTo>
                      <a:pt x="76" y="33"/>
                    </a:moveTo>
                    <a:cubicBezTo>
                      <a:pt x="76" y="20"/>
                      <a:pt x="71" y="8"/>
                      <a:pt x="63" y="0"/>
                    </a:cubicBezTo>
                    <a:cubicBezTo>
                      <a:pt x="57" y="7"/>
                      <a:pt x="48" y="12"/>
                      <a:pt x="38" y="12"/>
                    </a:cubicBezTo>
                    <a:cubicBezTo>
                      <a:pt x="28" y="12"/>
                      <a:pt x="20" y="7"/>
                      <a:pt x="14" y="0"/>
                    </a:cubicBezTo>
                    <a:cubicBezTo>
                      <a:pt x="5" y="8"/>
                      <a:pt x="0" y="20"/>
                      <a:pt x="0" y="33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6"/>
                      <a:pt x="7" y="83"/>
                      <a:pt x="15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74"/>
                      <a:pt x="63" y="64"/>
                      <a:pt x="68" y="55"/>
                    </a:cubicBezTo>
                    <a:cubicBezTo>
                      <a:pt x="70" y="50"/>
                      <a:pt x="73" y="45"/>
                      <a:pt x="76" y="41"/>
                    </a:cubicBezTo>
                    <a:lnTo>
                      <a:pt x="76" y="3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6" name="Oval 254"/>
              <p:cNvSpPr>
                <a:spLocks noChangeArrowheads="1"/>
              </p:cNvSpPr>
              <p:nvPr/>
            </p:nvSpPr>
            <p:spPr bwMode="black">
              <a:xfrm>
                <a:off x="6888163" y="4386263"/>
                <a:ext cx="274638" cy="2698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7" name="Freeform 255"/>
              <p:cNvSpPr>
                <a:spLocks/>
              </p:cNvSpPr>
              <p:nvPr/>
            </p:nvSpPr>
            <p:spPr bwMode="black">
              <a:xfrm>
                <a:off x="7732713" y="5108575"/>
                <a:ext cx="344488" cy="312738"/>
              </a:xfrm>
              <a:custGeom>
                <a:avLst/>
                <a:gdLst>
                  <a:gd name="T0" fmla="*/ 56 w 64"/>
                  <a:gd name="T1" fmla="*/ 24 h 58"/>
                  <a:gd name="T2" fmla="*/ 34 w 64"/>
                  <a:gd name="T3" fmla="*/ 14 h 58"/>
                  <a:gd name="T4" fmla="*/ 31 w 64"/>
                  <a:gd name="T5" fmla="*/ 6 h 58"/>
                  <a:gd name="T6" fmla="*/ 20 w 64"/>
                  <a:gd name="T7" fmla="*/ 0 h 58"/>
                  <a:gd name="T8" fmla="*/ 14 w 64"/>
                  <a:gd name="T9" fmla="*/ 23 h 58"/>
                  <a:gd name="T10" fmla="*/ 0 w 64"/>
                  <a:gd name="T11" fmla="*/ 42 h 58"/>
                  <a:gd name="T12" fmla="*/ 11 w 64"/>
                  <a:gd name="T13" fmla="*/ 47 h 58"/>
                  <a:gd name="T14" fmla="*/ 19 w 64"/>
                  <a:gd name="T15" fmla="*/ 44 h 58"/>
                  <a:gd name="T16" fmla="*/ 41 w 64"/>
                  <a:gd name="T17" fmla="*/ 55 h 58"/>
                  <a:gd name="T18" fmla="*/ 58 w 64"/>
                  <a:gd name="T19" fmla="*/ 47 h 58"/>
                  <a:gd name="T20" fmla="*/ 60 w 64"/>
                  <a:gd name="T21" fmla="*/ 42 h 58"/>
                  <a:gd name="T22" fmla="*/ 56 w 64"/>
                  <a:gd name="T23" fmla="*/ 2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6" y="24"/>
                    </a:move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1"/>
                      <a:pt x="34" y="7"/>
                      <a:pt x="31" y="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8"/>
                      <a:pt x="17" y="16"/>
                      <a:pt x="14" y="23"/>
                    </a:cubicBezTo>
                    <a:cubicBezTo>
                      <a:pt x="10" y="30"/>
                      <a:pt x="5" y="37"/>
                      <a:pt x="0" y="42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4" y="49"/>
                      <a:pt x="18" y="47"/>
                      <a:pt x="19" y="44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7" y="58"/>
                      <a:pt x="54" y="54"/>
                      <a:pt x="58" y="47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4" y="35"/>
                      <a:pt x="62" y="27"/>
                      <a:pt x="56" y="2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8" name="Freeform 256"/>
              <p:cNvSpPr>
                <a:spLocks noEditPoints="1"/>
              </p:cNvSpPr>
              <p:nvPr/>
            </p:nvSpPr>
            <p:spPr bwMode="black">
              <a:xfrm>
                <a:off x="7158038" y="4748213"/>
                <a:ext cx="671513" cy="673100"/>
              </a:xfrm>
              <a:custGeom>
                <a:avLst/>
                <a:gdLst>
                  <a:gd name="T0" fmla="*/ 86 w 125"/>
                  <a:gd name="T1" fmla="*/ 13 h 125"/>
                  <a:gd name="T2" fmla="*/ 13 w 125"/>
                  <a:gd name="T3" fmla="*/ 39 h 125"/>
                  <a:gd name="T4" fmla="*/ 39 w 125"/>
                  <a:gd name="T5" fmla="*/ 112 h 125"/>
                  <a:gd name="T6" fmla="*/ 112 w 125"/>
                  <a:gd name="T7" fmla="*/ 86 h 125"/>
                  <a:gd name="T8" fmla="*/ 86 w 125"/>
                  <a:gd name="T9" fmla="*/ 13 h 125"/>
                  <a:gd name="T10" fmla="*/ 97 w 125"/>
                  <a:gd name="T11" fmla="*/ 79 h 125"/>
                  <a:gd name="T12" fmla="*/ 47 w 125"/>
                  <a:gd name="T13" fmla="*/ 96 h 125"/>
                  <a:gd name="T14" fmla="*/ 29 w 125"/>
                  <a:gd name="T15" fmla="*/ 46 h 125"/>
                  <a:gd name="T16" fmla="*/ 79 w 125"/>
                  <a:gd name="T17" fmla="*/ 28 h 125"/>
                  <a:gd name="T18" fmla="*/ 97 w 125"/>
                  <a:gd name="T19" fmla="*/ 7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5">
                    <a:moveTo>
                      <a:pt x="86" y="13"/>
                    </a:moveTo>
                    <a:cubicBezTo>
                      <a:pt x="59" y="0"/>
                      <a:pt x="26" y="12"/>
                      <a:pt x="13" y="39"/>
                    </a:cubicBezTo>
                    <a:cubicBezTo>
                      <a:pt x="0" y="66"/>
                      <a:pt x="12" y="99"/>
                      <a:pt x="39" y="112"/>
                    </a:cubicBezTo>
                    <a:cubicBezTo>
                      <a:pt x="66" y="125"/>
                      <a:pt x="99" y="113"/>
                      <a:pt x="112" y="86"/>
                    </a:cubicBezTo>
                    <a:cubicBezTo>
                      <a:pt x="125" y="59"/>
                      <a:pt x="114" y="26"/>
                      <a:pt x="86" y="13"/>
                    </a:cubicBezTo>
                    <a:close/>
                    <a:moveTo>
                      <a:pt x="97" y="79"/>
                    </a:moveTo>
                    <a:cubicBezTo>
                      <a:pt x="88" y="97"/>
                      <a:pt x="65" y="105"/>
                      <a:pt x="47" y="96"/>
                    </a:cubicBezTo>
                    <a:cubicBezTo>
                      <a:pt x="28" y="87"/>
                      <a:pt x="20" y="65"/>
                      <a:pt x="29" y="46"/>
                    </a:cubicBezTo>
                    <a:cubicBezTo>
                      <a:pt x="38" y="27"/>
                      <a:pt x="60" y="19"/>
                      <a:pt x="79" y="28"/>
                    </a:cubicBezTo>
                    <a:cubicBezTo>
                      <a:pt x="98" y="37"/>
                      <a:pt x="106" y="60"/>
                      <a:pt x="97" y="7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29" name="Freeform 257"/>
              <p:cNvSpPr>
                <a:spLocks/>
              </p:cNvSpPr>
              <p:nvPr/>
            </p:nvSpPr>
            <p:spPr bwMode="black">
              <a:xfrm>
                <a:off x="7351713" y="4908550"/>
                <a:ext cx="225425" cy="150813"/>
              </a:xfrm>
              <a:custGeom>
                <a:avLst/>
                <a:gdLst>
                  <a:gd name="T0" fmla="*/ 39 w 42"/>
                  <a:gd name="T1" fmla="*/ 7 h 28"/>
                  <a:gd name="T2" fmla="*/ 39 w 42"/>
                  <a:gd name="T3" fmla="*/ 7 h 28"/>
                  <a:gd name="T4" fmla="*/ 1 w 42"/>
                  <a:gd name="T5" fmla="*/ 20 h 28"/>
                  <a:gd name="T6" fmla="*/ 3 w 42"/>
                  <a:gd name="T7" fmla="*/ 27 h 28"/>
                  <a:gd name="T8" fmla="*/ 10 w 42"/>
                  <a:gd name="T9" fmla="*/ 24 h 28"/>
                  <a:gd name="T10" fmla="*/ 35 w 42"/>
                  <a:gd name="T11" fmla="*/ 15 h 28"/>
                  <a:gd name="T12" fmla="*/ 41 w 42"/>
                  <a:gd name="T13" fmla="*/ 13 h 28"/>
                  <a:gd name="T14" fmla="*/ 39 w 42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39" y="7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25" y="0"/>
                      <a:pt x="8" y="6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6" y="28"/>
                      <a:pt x="8" y="27"/>
                      <a:pt x="10" y="24"/>
                    </a:cubicBezTo>
                    <a:cubicBezTo>
                      <a:pt x="14" y="15"/>
                      <a:pt x="25" y="11"/>
                      <a:pt x="35" y="15"/>
                    </a:cubicBezTo>
                    <a:cubicBezTo>
                      <a:pt x="37" y="16"/>
                      <a:pt x="40" y="15"/>
                      <a:pt x="41" y="13"/>
                    </a:cubicBezTo>
                    <a:cubicBezTo>
                      <a:pt x="42" y="11"/>
                      <a:pt x="41" y="8"/>
                      <a:pt x="39" y="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</p:grpSp>
        <p:sp>
          <p:nvSpPr>
            <p:cNvPr id="18" name="Donut 17"/>
            <p:cNvSpPr>
              <a:spLocks noChangeAspect="1"/>
            </p:cNvSpPr>
            <p:nvPr/>
          </p:nvSpPr>
          <p:spPr bwMode="auto">
            <a:xfrm>
              <a:off x="4046256" y="240811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0" name="Freeform 14"/>
          <p:cNvSpPr>
            <a:spLocks noEditPoints="1"/>
          </p:cNvSpPr>
          <p:nvPr/>
        </p:nvSpPr>
        <p:spPr bwMode="black">
          <a:xfrm>
            <a:off x="10355396" y="3614300"/>
            <a:ext cx="676287" cy="696384"/>
          </a:xfrm>
          <a:custGeom>
            <a:avLst/>
            <a:gdLst>
              <a:gd name="T0" fmla="*/ 109 w 150"/>
              <a:gd name="T1" fmla="*/ 58 h 149"/>
              <a:gd name="T2" fmla="*/ 115 w 150"/>
              <a:gd name="T3" fmla="*/ 58 h 149"/>
              <a:gd name="T4" fmla="*/ 104 w 150"/>
              <a:gd name="T5" fmla="*/ 54 h 149"/>
              <a:gd name="T6" fmla="*/ 104 w 150"/>
              <a:gd name="T7" fmla="*/ 48 h 149"/>
              <a:gd name="T8" fmla="*/ 104 w 150"/>
              <a:gd name="T9" fmla="*/ 54 h 149"/>
              <a:gd name="T10" fmla="*/ 101 w 150"/>
              <a:gd name="T11" fmla="*/ 66 h 149"/>
              <a:gd name="T12" fmla="*/ 107 w 150"/>
              <a:gd name="T13" fmla="*/ 66 h 149"/>
              <a:gd name="T14" fmla="*/ 96 w 150"/>
              <a:gd name="T15" fmla="*/ 61 h 149"/>
              <a:gd name="T16" fmla="*/ 96 w 150"/>
              <a:gd name="T17" fmla="*/ 55 h 149"/>
              <a:gd name="T18" fmla="*/ 96 w 150"/>
              <a:gd name="T19" fmla="*/ 61 h 149"/>
              <a:gd name="T20" fmla="*/ 83 w 150"/>
              <a:gd name="T21" fmla="*/ 76 h 149"/>
              <a:gd name="T22" fmla="*/ 96 w 150"/>
              <a:gd name="T23" fmla="*/ 76 h 149"/>
              <a:gd name="T24" fmla="*/ 75 w 150"/>
              <a:gd name="T25" fmla="*/ 65 h 149"/>
              <a:gd name="T26" fmla="*/ 75 w 150"/>
              <a:gd name="T27" fmla="*/ 53 h 149"/>
              <a:gd name="T28" fmla="*/ 75 w 150"/>
              <a:gd name="T29" fmla="*/ 65 h 149"/>
              <a:gd name="T30" fmla="*/ 52 w 150"/>
              <a:gd name="T31" fmla="*/ 76 h 149"/>
              <a:gd name="T32" fmla="*/ 69 w 150"/>
              <a:gd name="T33" fmla="*/ 76 h 149"/>
              <a:gd name="T34" fmla="*/ 46 w 150"/>
              <a:gd name="T35" fmla="*/ 65 h 149"/>
              <a:gd name="T36" fmla="*/ 46 w 150"/>
              <a:gd name="T37" fmla="*/ 51 h 149"/>
              <a:gd name="T38" fmla="*/ 46 w 150"/>
              <a:gd name="T39" fmla="*/ 65 h 149"/>
              <a:gd name="T40" fmla="*/ 109 w 150"/>
              <a:gd name="T41" fmla="*/ 45 h 149"/>
              <a:gd name="T42" fmla="*/ 97 w 150"/>
              <a:gd name="T43" fmla="*/ 41 h 149"/>
              <a:gd name="T44" fmla="*/ 75 w 150"/>
              <a:gd name="T45" fmla="*/ 49 h 149"/>
              <a:gd name="T46" fmla="*/ 54 w 150"/>
              <a:gd name="T47" fmla="*/ 41 h 149"/>
              <a:gd name="T48" fmla="*/ 41 w 150"/>
              <a:gd name="T49" fmla="*/ 45 h 149"/>
              <a:gd name="T50" fmla="*/ 28 w 150"/>
              <a:gd name="T51" fmla="*/ 94 h 149"/>
              <a:gd name="T52" fmla="*/ 55 w 150"/>
              <a:gd name="T53" fmla="*/ 93 h 149"/>
              <a:gd name="T54" fmla="*/ 114 w 150"/>
              <a:gd name="T55" fmla="*/ 107 h 149"/>
              <a:gd name="T56" fmla="*/ 116 w 150"/>
              <a:gd name="T57" fmla="*/ 54 h 149"/>
              <a:gd name="T58" fmla="*/ 10 w 150"/>
              <a:gd name="T59" fmla="*/ 75 h 149"/>
              <a:gd name="T60" fmla="*/ 141 w 150"/>
              <a:gd name="T61" fmla="*/ 75 h 149"/>
              <a:gd name="T62" fmla="*/ 75 w 150"/>
              <a:gd name="T63" fmla="*/ 0 h 149"/>
              <a:gd name="T64" fmla="*/ 75 w 150"/>
              <a:gd name="T65" fmla="*/ 149 h 149"/>
              <a:gd name="T66" fmla="*/ 75 w 150"/>
              <a:gd name="T6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" h="149">
                <a:moveTo>
                  <a:pt x="112" y="61"/>
                </a:moveTo>
                <a:cubicBezTo>
                  <a:pt x="110" y="61"/>
                  <a:pt x="109" y="60"/>
                  <a:pt x="109" y="58"/>
                </a:cubicBezTo>
                <a:cubicBezTo>
                  <a:pt x="109" y="57"/>
                  <a:pt x="110" y="55"/>
                  <a:pt x="112" y="55"/>
                </a:cubicBezTo>
                <a:cubicBezTo>
                  <a:pt x="114" y="55"/>
                  <a:pt x="115" y="57"/>
                  <a:pt x="115" y="58"/>
                </a:cubicBezTo>
                <a:cubicBezTo>
                  <a:pt x="115" y="60"/>
                  <a:pt x="114" y="61"/>
                  <a:pt x="112" y="61"/>
                </a:cubicBezTo>
                <a:moveTo>
                  <a:pt x="104" y="54"/>
                </a:moveTo>
                <a:cubicBezTo>
                  <a:pt x="103" y="54"/>
                  <a:pt x="101" y="52"/>
                  <a:pt x="101" y="51"/>
                </a:cubicBezTo>
                <a:cubicBezTo>
                  <a:pt x="101" y="49"/>
                  <a:pt x="103" y="48"/>
                  <a:pt x="104" y="48"/>
                </a:cubicBezTo>
                <a:cubicBezTo>
                  <a:pt x="106" y="48"/>
                  <a:pt x="107" y="49"/>
                  <a:pt x="107" y="51"/>
                </a:cubicBezTo>
                <a:cubicBezTo>
                  <a:pt x="107" y="52"/>
                  <a:pt x="106" y="54"/>
                  <a:pt x="104" y="54"/>
                </a:cubicBezTo>
                <a:moveTo>
                  <a:pt x="104" y="69"/>
                </a:moveTo>
                <a:cubicBezTo>
                  <a:pt x="102" y="69"/>
                  <a:pt x="101" y="68"/>
                  <a:pt x="101" y="66"/>
                </a:cubicBezTo>
                <a:cubicBezTo>
                  <a:pt x="101" y="64"/>
                  <a:pt x="102" y="63"/>
                  <a:pt x="104" y="63"/>
                </a:cubicBezTo>
                <a:cubicBezTo>
                  <a:pt x="106" y="63"/>
                  <a:pt x="107" y="64"/>
                  <a:pt x="107" y="66"/>
                </a:cubicBezTo>
                <a:cubicBezTo>
                  <a:pt x="107" y="68"/>
                  <a:pt x="106" y="69"/>
                  <a:pt x="104" y="69"/>
                </a:cubicBezTo>
                <a:moveTo>
                  <a:pt x="96" y="61"/>
                </a:moveTo>
                <a:cubicBezTo>
                  <a:pt x="95" y="61"/>
                  <a:pt x="93" y="60"/>
                  <a:pt x="93" y="58"/>
                </a:cubicBezTo>
                <a:cubicBezTo>
                  <a:pt x="93" y="57"/>
                  <a:pt x="95" y="55"/>
                  <a:pt x="96" y="55"/>
                </a:cubicBezTo>
                <a:cubicBezTo>
                  <a:pt x="98" y="55"/>
                  <a:pt x="99" y="57"/>
                  <a:pt x="99" y="58"/>
                </a:cubicBezTo>
                <a:cubicBezTo>
                  <a:pt x="99" y="60"/>
                  <a:pt x="98" y="61"/>
                  <a:pt x="96" y="61"/>
                </a:cubicBezTo>
                <a:moveTo>
                  <a:pt x="89" y="82"/>
                </a:moveTo>
                <a:cubicBezTo>
                  <a:pt x="85" y="82"/>
                  <a:pt x="83" y="79"/>
                  <a:pt x="83" y="76"/>
                </a:cubicBezTo>
                <a:cubicBezTo>
                  <a:pt x="83" y="72"/>
                  <a:pt x="85" y="69"/>
                  <a:pt x="89" y="69"/>
                </a:cubicBezTo>
                <a:cubicBezTo>
                  <a:pt x="93" y="69"/>
                  <a:pt x="96" y="72"/>
                  <a:pt x="96" y="76"/>
                </a:cubicBezTo>
                <a:cubicBezTo>
                  <a:pt x="96" y="79"/>
                  <a:pt x="93" y="82"/>
                  <a:pt x="89" y="82"/>
                </a:cubicBezTo>
                <a:moveTo>
                  <a:pt x="75" y="65"/>
                </a:moveTo>
                <a:cubicBezTo>
                  <a:pt x="72" y="65"/>
                  <a:pt x="69" y="62"/>
                  <a:pt x="69" y="59"/>
                </a:cubicBezTo>
                <a:cubicBezTo>
                  <a:pt x="69" y="55"/>
                  <a:pt x="72" y="53"/>
                  <a:pt x="75" y="53"/>
                </a:cubicBezTo>
                <a:cubicBezTo>
                  <a:pt x="79" y="53"/>
                  <a:pt x="82" y="55"/>
                  <a:pt x="82" y="59"/>
                </a:cubicBezTo>
                <a:cubicBezTo>
                  <a:pt x="82" y="62"/>
                  <a:pt x="79" y="65"/>
                  <a:pt x="75" y="65"/>
                </a:cubicBezTo>
                <a:moveTo>
                  <a:pt x="60" y="84"/>
                </a:moveTo>
                <a:cubicBezTo>
                  <a:pt x="56" y="84"/>
                  <a:pt x="52" y="80"/>
                  <a:pt x="52" y="76"/>
                </a:cubicBezTo>
                <a:cubicBezTo>
                  <a:pt x="52" y="71"/>
                  <a:pt x="56" y="67"/>
                  <a:pt x="60" y="67"/>
                </a:cubicBezTo>
                <a:cubicBezTo>
                  <a:pt x="65" y="67"/>
                  <a:pt x="69" y="71"/>
                  <a:pt x="69" y="76"/>
                </a:cubicBezTo>
                <a:cubicBezTo>
                  <a:pt x="69" y="80"/>
                  <a:pt x="65" y="84"/>
                  <a:pt x="60" y="84"/>
                </a:cubicBezTo>
                <a:moveTo>
                  <a:pt x="46" y="65"/>
                </a:moveTo>
                <a:cubicBezTo>
                  <a:pt x="42" y="65"/>
                  <a:pt x="39" y="62"/>
                  <a:pt x="39" y="58"/>
                </a:cubicBezTo>
                <a:cubicBezTo>
                  <a:pt x="39" y="54"/>
                  <a:pt x="42" y="51"/>
                  <a:pt x="46" y="51"/>
                </a:cubicBezTo>
                <a:cubicBezTo>
                  <a:pt x="50" y="51"/>
                  <a:pt x="53" y="54"/>
                  <a:pt x="53" y="58"/>
                </a:cubicBezTo>
                <a:cubicBezTo>
                  <a:pt x="53" y="62"/>
                  <a:pt x="50" y="65"/>
                  <a:pt x="46" y="65"/>
                </a:cubicBezTo>
                <a:moveTo>
                  <a:pt x="116" y="54"/>
                </a:moveTo>
                <a:cubicBezTo>
                  <a:pt x="114" y="51"/>
                  <a:pt x="112" y="47"/>
                  <a:pt x="109" y="45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05" y="40"/>
                  <a:pt x="97" y="41"/>
                  <a:pt x="97" y="41"/>
                </a:cubicBezTo>
                <a:cubicBezTo>
                  <a:pt x="96" y="42"/>
                  <a:pt x="96" y="42"/>
                  <a:pt x="96" y="42"/>
                </a:cubicBezTo>
                <a:cubicBezTo>
                  <a:pt x="90" y="44"/>
                  <a:pt x="90" y="49"/>
                  <a:pt x="75" y="49"/>
                </a:cubicBezTo>
                <a:cubicBezTo>
                  <a:pt x="60" y="49"/>
                  <a:pt x="61" y="44"/>
                  <a:pt x="55" y="42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46" y="40"/>
                  <a:pt x="41" y="44"/>
                </a:cubicBezTo>
                <a:cubicBezTo>
                  <a:pt x="41" y="45"/>
                  <a:pt x="41" y="45"/>
                  <a:pt x="41" y="45"/>
                </a:cubicBezTo>
                <a:cubicBezTo>
                  <a:pt x="38" y="47"/>
                  <a:pt x="37" y="51"/>
                  <a:pt x="35" y="54"/>
                </a:cubicBezTo>
                <a:cubicBezTo>
                  <a:pt x="32" y="61"/>
                  <a:pt x="27" y="80"/>
                  <a:pt x="28" y="94"/>
                </a:cubicBezTo>
                <a:cubicBezTo>
                  <a:pt x="29" y="105"/>
                  <a:pt x="31" y="107"/>
                  <a:pt x="36" y="107"/>
                </a:cubicBezTo>
                <a:cubicBezTo>
                  <a:pt x="41" y="108"/>
                  <a:pt x="49" y="98"/>
                  <a:pt x="55" y="93"/>
                </a:cubicBezTo>
                <a:cubicBezTo>
                  <a:pt x="62" y="88"/>
                  <a:pt x="89" y="88"/>
                  <a:pt x="96" y="93"/>
                </a:cubicBezTo>
                <a:cubicBezTo>
                  <a:pt x="102" y="98"/>
                  <a:pt x="109" y="108"/>
                  <a:pt x="114" y="107"/>
                </a:cubicBezTo>
                <a:cubicBezTo>
                  <a:pt x="120" y="107"/>
                  <a:pt x="121" y="105"/>
                  <a:pt x="122" y="94"/>
                </a:cubicBezTo>
                <a:cubicBezTo>
                  <a:pt x="124" y="80"/>
                  <a:pt x="119" y="61"/>
                  <a:pt x="116" y="54"/>
                </a:cubicBezTo>
                <a:moveTo>
                  <a:pt x="75" y="140"/>
                </a:move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1" y="39"/>
                  <a:pt x="141" y="75"/>
                </a:cubicBezTo>
                <a:cubicBezTo>
                  <a:pt x="141" y="111"/>
                  <a:pt x="111" y="140"/>
                  <a:pt x="75" y="140"/>
                </a:cubicBezTo>
                <a:moveTo>
                  <a:pt x="75" y="0"/>
                </a:move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49"/>
                  <a:pt x="75" y="149"/>
                </a:cubicBezTo>
                <a:cubicBezTo>
                  <a:pt x="117" y="149"/>
                  <a:pt x="150" y="116"/>
                  <a:pt x="150" y="75"/>
                </a:cubicBezTo>
                <a:cubicBezTo>
                  <a:pt x="150" y="33"/>
                  <a:pt x="117" y="0"/>
                  <a:pt x="75" y="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818538" y="2713752"/>
            <a:ext cx="673556" cy="696382"/>
            <a:chOff x="4179295" y="3183652"/>
            <a:chExt cx="392110" cy="392110"/>
          </a:xfrm>
          <a:solidFill>
            <a:schemeClr val="tx1"/>
          </a:solidFill>
        </p:grpSpPr>
        <p:sp>
          <p:nvSpPr>
            <p:cNvPr id="32" name="Freeform 15"/>
            <p:cNvSpPr>
              <a:spLocks noEditPoints="1"/>
            </p:cNvSpPr>
            <p:nvPr/>
          </p:nvSpPr>
          <p:spPr bwMode="black">
            <a:xfrm>
              <a:off x="4254000" y="3269045"/>
              <a:ext cx="242700" cy="221324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0680" tIns="40341" rIns="80680" bIns="40341" numCol="1" anchor="t" anchorCtr="0" compatLnSpc="1">
              <a:prstTxWarp prst="textNoShape">
                <a:avLst/>
              </a:prstTxWarp>
            </a:bodyPr>
            <a:lstStyle/>
            <a:p>
              <a:pPr defTabSz="672201">
                <a:defRPr/>
              </a:pPr>
              <a:endParaRPr lang="en-US" sz="1568" kern="0" dirty="0">
                <a:solidFill>
                  <a:schemeClr val="tx1"/>
                </a:solidFill>
                <a:latin typeface="Blender Pro Book"/>
              </a:endParaRPr>
            </a:p>
          </p:txBody>
        </p:sp>
        <p:sp>
          <p:nvSpPr>
            <p:cNvPr id="33" name="Donut 32"/>
            <p:cNvSpPr>
              <a:spLocks noChangeAspect="1"/>
            </p:cNvSpPr>
            <p:nvPr/>
          </p:nvSpPr>
          <p:spPr bwMode="auto">
            <a:xfrm>
              <a:off x="4179295" y="3183652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Freeform 46"/>
          <p:cNvSpPr>
            <a:spLocks noEditPoints="1"/>
          </p:cNvSpPr>
          <p:nvPr/>
        </p:nvSpPr>
        <p:spPr bwMode="black">
          <a:xfrm>
            <a:off x="11178731" y="4839973"/>
            <a:ext cx="689925" cy="673835"/>
          </a:xfrm>
          <a:custGeom>
            <a:avLst/>
            <a:gdLst>
              <a:gd name="T0" fmla="*/ 76 w 153"/>
              <a:gd name="T1" fmla="*/ 9 h 144"/>
              <a:gd name="T2" fmla="*/ 76 w 153"/>
              <a:gd name="T3" fmla="*/ 9 h 144"/>
              <a:gd name="T4" fmla="*/ 76 w 153"/>
              <a:gd name="T5" fmla="*/ 9 h 144"/>
              <a:gd name="T6" fmla="*/ 14 w 153"/>
              <a:gd name="T7" fmla="*/ 64 h 144"/>
              <a:gd name="T8" fmla="*/ 27 w 153"/>
              <a:gd name="T9" fmla="*/ 110 h 144"/>
              <a:gd name="T10" fmla="*/ 68 w 153"/>
              <a:gd name="T11" fmla="*/ 134 h 144"/>
              <a:gd name="T12" fmla="*/ 76 w 153"/>
              <a:gd name="T13" fmla="*/ 134 h 144"/>
              <a:gd name="T14" fmla="*/ 138 w 153"/>
              <a:gd name="T15" fmla="*/ 80 h 144"/>
              <a:gd name="T16" fmla="*/ 126 w 153"/>
              <a:gd name="T17" fmla="*/ 34 h 144"/>
              <a:gd name="T18" fmla="*/ 85 w 153"/>
              <a:gd name="T19" fmla="*/ 10 h 144"/>
              <a:gd name="T20" fmla="*/ 76 w 153"/>
              <a:gd name="T21" fmla="*/ 9 h 144"/>
              <a:gd name="T22" fmla="*/ 76 w 153"/>
              <a:gd name="T23" fmla="*/ 0 h 144"/>
              <a:gd name="T24" fmla="*/ 86 w 153"/>
              <a:gd name="T25" fmla="*/ 1 h 144"/>
              <a:gd name="T26" fmla="*/ 148 w 153"/>
              <a:gd name="T27" fmla="*/ 81 h 144"/>
              <a:gd name="T28" fmla="*/ 76 w 153"/>
              <a:gd name="T29" fmla="*/ 144 h 144"/>
              <a:gd name="T30" fmla="*/ 67 w 153"/>
              <a:gd name="T31" fmla="*/ 143 h 144"/>
              <a:gd name="T32" fmla="*/ 5 w 153"/>
              <a:gd name="T33" fmla="*/ 62 h 144"/>
              <a:gd name="T34" fmla="*/ 76 w 153"/>
              <a:gd name="T35" fmla="*/ 0 h 144"/>
              <a:gd name="T36" fmla="*/ 89 w 153"/>
              <a:gd name="T37" fmla="*/ 34 h 144"/>
              <a:gd name="T38" fmla="*/ 82 w 153"/>
              <a:gd name="T39" fmla="*/ 41 h 144"/>
              <a:gd name="T40" fmla="*/ 76 w 153"/>
              <a:gd name="T41" fmla="*/ 34 h 144"/>
              <a:gd name="T42" fmla="*/ 82 w 153"/>
              <a:gd name="T43" fmla="*/ 27 h 144"/>
              <a:gd name="T44" fmla="*/ 89 w 153"/>
              <a:gd name="T45" fmla="*/ 34 h 144"/>
              <a:gd name="T46" fmla="*/ 73 w 153"/>
              <a:gd name="T47" fmla="*/ 39 h 144"/>
              <a:gd name="T48" fmla="*/ 55 w 153"/>
              <a:gd name="T49" fmla="*/ 49 h 144"/>
              <a:gd name="T50" fmla="*/ 54 w 153"/>
              <a:gd name="T51" fmla="*/ 68 h 144"/>
              <a:gd name="T52" fmla="*/ 60 w 153"/>
              <a:gd name="T53" fmla="*/ 68 h 144"/>
              <a:gd name="T54" fmla="*/ 61 w 153"/>
              <a:gd name="T55" fmla="*/ 53 h 144"/>
              <a:gd name="T56" fmla="*/ 68 w 153"/>
              <a:gd name="T57" fmla="*/ 49 h 144"/>
              <a:gd name="T58" fmla="*/ 63 w 153"/>
              <a:gd name="T59" fmla="*/ 64 h 144"/>
              <a:gd name="T60" fmla="*/ 65 w 153"/>
              <a:gd name="T61" fmla="*/ 72 h 144"/>
              <a:gd name="T62" fmla="*/ 53 w 153"/>
              <a:gd name="T63" fmla="*/ 109 h 144"/>
              <a:gd name="T64" fmla="*/ 61 w 153"/>
              <a:gd name="T65" fmla="*/ 111 h 144"/>
              <a:gd name="T66" fmla="*/ 71 w 153"/>
              <a:gd name="T67" fmla="*/ 84 h 144"/>
              <a:gd name="T68" fmla="*/ 74 w 153"/>
              <a:gd name="T69" fmla="*/ 89 h 144"/>
              <a:gd name="T70" fmla="*/ 81 w 153"/>
              <a:gd name="T71" fmla="*/ 111 h 144"/>
              <a:gd name="T72" fmla="*/ 89 w 153"/>
              <a:gd name="T73" fmla="*/ 108 h 144"/>
              <a:gd name="T74" fmla="*/ 82 w 153"/>
              <a:gd name="T75" fmla="*/ 83 h 144"/>
              <a:gd name="T76" fmla="*/ 75 w 153"/>
              <a:gd name="T77" fmla="*/ 72 h 144"/>
              <a:gd name="T78" fmla="*/ 81 w 153"/>
              <a:gd name="T79" fmla="*/ 56 h 144"/>
              <a:gd name="T80" fmla="*/ 83 w 153"/>
              <a:gd name="T81" fmla="*/ 62 h 144"/>
              <a:gd name="T82" fmla="*/ 98 w 153"/>
              <a:gd name="T83" fmla="*/ 68 h 144"/>
              <a:gd name="T84" fmla="*/ 100 w 153"/>
              <a:gd name="T85" fmla="*/ 62 h 144"/>
              <a:gd name="T86" fmla="*/ 88 w 153"/>
              <a:gd name="T87" fmla="*/ 57 h 144"/>
              <a:gd name="T88" fmla="*/ 85 w 153"/>
              <a:gd name="T89" fmla="*/ 44 h 144"/>
              <a:gd name="T90" fmla="*/ 73 w 153"/>
              <a:gd name="T91" fmla="*/ 3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3" h="144"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45" y="9"/>
                  <a:pt x="19" y="33"/>
                  <a:pt x="14" y="64"/>
                </a:cubicBezTo>
                <a:cubicBezTo>
                  <a:pt x="12" y="80"/>
                  <a:pt x="16" y="97"/>
                  <a:pt x="27" y="110"/>
                </a:cubicBezTo>
                <a:cubicBezTo>
                  <a:pt x="37" y="123"/>
                  <a:pt x="51" y="132"/>
                  <a:pt x="68" y="134"/>
                </a:cubicBezTo>
                <a:cubicBezTo>
                  <a:pt x="71" y="134"/>
                  <a:pt x="74" y="134"/>
                  <a:pt x="76" y="134"/>
                </a:cubicBezTo>
                <a:cubicBezTo>
                  <a:pt x="107" y="134"/>
                  <a:pt x="134" y="111"/>
                  <a:pt x="138" y="80"/>
                </a:cubicBezTo>
                <a:cubicBezTo>
                  <a:pt x="140" y="64"/>
                  <a:pt x="136" y="47"/>
                  <a:pt x="126" y="34"/>
                </a:cubicBezTo>
                <a:cubicBezTo>
                  <a:pt x="116" y="21"/>
                  <a:pt x="101" y="12"/>
                  <a:pt x="85" y="10"/>
                </a:cubicBezTo>
                <a:cubicBezTo>
                  <a:pt x="82" y="10"/>
                  <a:pt x="79" y="9"/>
                  <a:pt x="76" y="9"/>
                </a:cubicBezTo>
                <a:moveTo>
                  <a:pt x="76" y="0"/>
                </a:moveTo>
                <a:cubicBezTo>
                  <a:pt x="79" y="0"/>
                  <a:pt x="83" y="0"/>
                  <a:pt x="86" y="1"/>
                </a:cubicBezTo>
                <a:cubicBezTo>
                  <a:pt x="125" y="6"/>
                  <a:pt x="153" y="42"/>
                  <a:pt x="148" y="81"/>
                </a:cubicBezTo>
                <a:cubicBezTo>
                  <a:pt x="143" y="118"/>
                  <a:pt x="112" y="144"/>
                  <a:pt x="76" y="144"/>
                </a:cubicBezTo>
                <a:cubicBezTo>
                  <a:pt x="73" y="144"/>
                  <a:pt x="70" y="144"/>
                  <a:pt x="67" y="143"/>
                </a:cubicBezTo>
                <a:cubicBezTo>
                  <a:pt x="27" y="138"/>
                  <a:pt x="0" y="102"/>
                  <a:pt x="5" y="62"/>
                </a:cubicBezTo>
                <a:cubicBezTo>
                  <a:pt x="10" y="26"/>
                  <a:pt x="41" y="0"/>
                  <a:pt x="76" y="0"/>
                </a:cubicBezTo>
                <a:moveTo>
                  <a:pt x="89" y="34"/>
                </a:moveTo>
                <a:cubicBezTo>
                  <a:pt x="89" y="38"/>
                  <a:pt x="86" y="41"/>
                  <a:pt x="82" y="41"/>
                </a:cubicBezTo>
                <a:cubicBezTo>
                  <a:pt x="79" y="41"/>
                  <a:pt x="76" y="38"/>
                  <a:pt x="76" y="34"/>
                </a:cubicBezTo>
                <a:cubicBezTo>
                  <a:pt x="76" y="30"/>
                  <a:pt x="79" y="27"/>
                  <a:pt x="82" y="27"/>
                </a:cubicBezTo>
                <a:cubicBezTo>
                  <a:pt x="86" y="27"/>
                  <a:pt x="89" y="30"/>
                  <a:pt x="89" y="34"/>
                </a:cubicBezTo>
                <a:moveTo>
                  <a:pt x="73" y="39"/>
                </a:moveTo>
                <a:cubicBezTo>
                  <a:pt x="55" y="49"/>
                  <a:pt x="55" y="49"/>
                  <a:pt x="55" y="49"/>
                </a:cubicBezTo>
                <a:cubicBezTo>
                  <a:pt x="54" y="68"/>
                  <a:pt x="54" y="68"/>
                  <a:pt x="54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1" y="53"/>
                  <a:pt x="61" y="53"/>
                  <a:pt x="61" y="53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4" y="62"/>
                  <a:pt x="63" y="64"/>
                </a:cubicBezTo>
                <a:cubicBezTo>
                  <a:pt x="63" y="66"/>
                  <a:pt x="64" y="70"/>
                  <a:pt x="65" y="72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1" y="84"/>
                  <a:pt x="71" y="84"/>
                  <a:pt x="71" y="84"/>
                </a:cubicBezTo>
                <a:cubicBezTo>
                  <a:pt x="74" y="89"/>
                  <a:pt x="74" y="89"/>
                  <a:pt x="74" y="89"/>
                </a:cubicBezTo>
                <a:cubicBezTo>
                  <a:pt x="81" y="111"/>
                  <a:pt x="81" y="111"/>
                  <a:pt x="81" y="111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82" y="83"/>
                  <a:pt x="82" y="83"/>
                  <a:pt x="82" y="83"/>
                </a:cubicBezTo>
                <a:cubicBezTo>
                  <a:pt x="75" y="72"/>
                  <a:pt x="75" y="72"/>
                  <a:pt x="75" y="72"/>
                </a:cubicBezTo>
                <a:cubicBezTo>
                  <a:pt x="81" y="56"/>
                  <a:pt x="81" y="56"/>
                  <a:pt x="81" y="56"/>
                </a:cubicBezTo>
                <a:cubicBezTo>
                  <a:pt x="83" y="62"/>
                  <a:pt x="83" y="62"/>
                  <a:pt x="83" y="62"/>
                </a:cubicBezTo>
                <a:cubicBezTo>
                  <a:pt x="98" y="68"/>
                  <a:pt x="98" y="68"/>
                  <a:pt x="98" y="68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88" y="57"/>
                  <a:pt x="88" y="57"/>
                  <a:pt x="88" y="57"/>
                </a:cubicBezTo>
                <a:cubicBezTo>
                  <a:pt x="85" y="44"/>
                  <a:pt x="85" y="44"/>
                  <a:pt x="85" y="44"/>
                </a:cubicBezTo>
                <a:lnTo>
                  <a:pt x="73" y="3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180686" y="1747327"/>
            <a:ext cx="673556" cy="696382"/>
            <a:chOff x="4604545" y="1640238"/>
            <a:chExt cx="392110" cy="392110"/>
          </a:xfrm>
          <a:solidFill>
            <a:schemeClr val="tx1"/>
          </a:solidFill>
        </p:grpSpPr>
        <p:grpSp>
          <p:nvGrpSpPr>
            <p:cNvPr id="37" name="Group 36"/>
            <p:cNvGrpSpPr/>
            <p:nvPr/>
          </p:nvGrpSpPr>
          <p:grpSpPr bwMode="black">
            <a:xfrm>
              <a:off x="4673640" y="1736214"/>
              <a:ext cx="253920" cy="200159"/>
              <a:chOff x="3358790" y="376388"/>
              <a:chExt cx="1516063" cy="1195388"/>
            </a:xfrm>
            <a:grpFill/>
          </p:grpSpPr>
          <p:sp>
            <p:nvSpPr>
              <p:cNvPr id="39" name="Freeform 26"/>
              <p:cNvSpPr>
                <a:spLocks/>
              </p:cNvSpPr>
              <p:nvPr/>
            </p:nvSpPr>
            <p:spPr bwMode="black">
              <a:xfrm>
                <a:off x="3703278" y="376388"/>
                <a:ext cx="1171575" cy="1128713"/>
              </a:xfrm>
              <a:custGeom>
                <a:avLst/>
                <a:gdLst>
                  <a:gd name="T0" fmla="*/ 36 w 312"/>
                  <a:gd name="T1" fmla="*/ 0 h 301"/>
                  <a:gd name="T2" fmla="*/ 0 w 312"/>
                  <a:gd name="T3" fmla="*/ 94 h 301"/>
                  <a:gd name="T4" fmla="*/ 32 w 312"/>
                  <a:gd name="T5" fmla="*/ 94 h 301"/>
                  <a:gd name="T6" fmla="*/ 54 w 312"/>
                  <a:gd name="T7" fmla="*/ 39 h 301"/>
                  <a:gd name="T8" fmla="*/ 272 w 312"/>
                  <a:gd name="T9" fmla="*/ 124 h 301"/>
                  <a:gd name="T10" fmla="*/ 219 w 312"/>
                  <a:gd name="T11" fmla="*/ 262 h 301"/>
                  <a:gd name="T12" fmla="*/ 219 w 312"/>
                  <a:gd name="T13" fmla="*/ 295 h 301"/>
                  <a:gd name="T14" fmla="*/ 237 w 312"/>
                  <a:gd name="T15" fmla="*/ 301 h 301"/>
                  <a:gd name="T16" fmla="*/ 312 w 312"/>
                  <a:gd name="T17" fmla="*/ 106 h 301"/>
                  <a:gd name="T18" fmla="*/ 36 w 312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2" h="301">
                    <a:moveTo>
                      <a:pt x="36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41" y="73"/>
                      <a:pt x="54" y="39"/>
                      <a:pt x="54" y="39"/>
                    </a:cubicBez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19" y="262"/>
                      <a:pt x="219" y="262"/>
                      <a:pt x="219" y="262"/>
                    </a:cubicBezTo>
                    <a:cubicBezTo>
                      <a:pt x="219" y="295"/>
                      <a:pt x="219" y="295"/>
                      <a:pt x="219" y="295"/>
                    </a:cubicBezTo>
                    <a:cubicBezTo>
                      <a:pt x="237" y="301"/>
                      <a:pt x="237" y="301"/>
                      <a:pt x="237" y="301"/>
                    </a:cubicBezTo>
                    <a:cubicBezTo>
                      <a:pt x="312" y="106"/>
                      <a:pt x="312" y="106"/>
                      <a:pt x="312" y="106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0" name="Freeform 27"/>
              <p:cNvSpPr>
                <a:spLocks noEditPoints="1"/>
              </p:cNvSpPr>
              <p:nvPr/>
            </p:nvSpPr>
            <p:spPr bwMode="black">
              <a:xfrm>
                <a:off x="3358790" y="789138"/>
                <a:ext cx="1106488" cy="782638"/>
              </a:xfrm>
              <a:custGeom>
                <a:avLst/>
                <a:gdLst>
                  <a:gd name="T0" fmla="*/ 0 w 697"/>
                  <a:gd name="T1" fmla="*/ 0 h 493"/>
                  <a:gd name="T2" fmla="*/ 0 w 697"/>
                  <a:gd name="T3" fmla="*/ 493 h 493"/>
                  <a:gd name="T4" fmla="*/ 697 w 697"/>
                  <a:gd name="T5" fmla="*/ 493 h 493"/>
                  <a:gd name="T6" fmla="*/ 697 w 697"/>
                  <a:gd name="T7" fmla="*/ 0 h 493"/>
                  <a:gd name="T8" fmla="*/ 0 w 697"/>
                  <a:gd name="T9" fmla="*/ 0 h 493"/>
                  <a:gd name="T10" fmla="*/ 626 w 697"/>
                  <a:gd name="T11" fmla="*/ 422 h 493"/>
                  <a:gd name="T12" fmla="*/ 71 w 697"/>
                  <a:gd name="T13" fmla="*/ 422 h 493"/>
                  <a:gd name="T14" fmla="*/ 71 w 697"/>
                  <a:gd name="T15" fmla="*/ 73 h 493"/>
                  <a:gd name="T16" fmla="*/ 626 w 697"/>
                  <a:gd name="T17" fmla="*/ 73 h 493"/>
                  <a:gd name="T18" fmla="*/ 626 w 697"/>
                  <a:gd name="T19" fmla="*/ 4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7" h="493">
                    <a:moveTo>
                      <a:pt x="0" y="0"/>
                    </a:moveTo>
                    <a:lnTo>
                      <a:pt x="0" y="493"/>
                    </a:lnTo>
                    <a:lnTo>
                      <a:pt x="697" y="493"/>
                    </a:lnTo>
                    <a:lnTo>
                      <a:pt x="697" y="0"/>
                    </a:lnTo>
                    <a:lnTo>
                      <a:pt x="0" y="0"/>
                    </a:lnTo>
                    <a:close/>
                    <a:moveTo>
                      <a:pt x="626" y="422"/>
                    </a:moveTo>
                    <a:lnTo>
                      <a:pt x="71" y="422"/>
                    </a:lnTo>
                    <a:lnTo>
                      <a:pt x="71" y="73"/>
                    </a:lnTo>
                    <a:lnTo>
                      <a:pt x="626" y="73"/>
                    </a:lnTo>
                    <a:lnTo>
                      <a:pt x="626" y="4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1" name="Freeform 28"/>
              <p:cNvSpPr>
                <a:spLocks/>
              </p:cNvSpPr>
              <p:nvPr/>
            </p:nvSpPr>
            <p:spPr bwMode="black">
              <a:xfrm>
                <a:off x="3565165" y="1189188"/>
                <a:ext cx="401638" cy="338138"/>
              </a:xfrm>
              <a:custGeom>
                <a:avLst/>
                <a:gdLst>
                  <a:gd name="T0" fmla="*/ 0 w 107"/>
                  <a:gd name="T1" fmla="*/ 90 h 90"/>
                  <a:gd name="T2" fmla="*/ 54 w 107"/>
                  <a:gd name="T3" fmla="*/ 0 h 90"/>
                  <a:gd name="T4" fmla="*/ 107 w 107"/>
                  <a:gd name="T5" fmla="*/ 90 h 90"/>
                  <a:gd name="T6" fmla="*/ 0 w 107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90">
                    <a:moveTo>
                      <a:pt x="0" y="90"/>
                    </a:moveTo>
                    <a:cubicBezTo>
                      <a:pt x="0" y="40"/>
                      <a:pt x="8" y="0"/>
                      <a:pt x="54" y="0"/>
                    </a:cubicBezTo>
                    <a:cubicBezTo>
                      <a:pt x="99" y="0"/>
                      <a:pt x="107" y="40"/>
                      <a:pt x="107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2" name="Freeform 29"/>
              <p:cNvSpPr>
                <a:spLocks/>
              </p:cNvSpPr>
              <p:nvPr/>
            </p:nvSpPr>
            <p:spPr bwMode="black">
              <a:xfrm>
                <a:off x="3958865" y="1230463"/>
                <a:ext cx="225425" cy="244475"/>
              </a:xfrm>
              <a:custGeom>
                <a:avLst/>
                <a:gdLst>
                  <a:gd name="T0" fmla="*/ 0 w 60"/>
                  <a:gd name="T1" fmla="*/ 4 h 65"/>
                  <a:gd name="T2" fmla="*/ 14 w 60"/>
                  <a:gd name="T3" fmla="*/ 65 h 65"/>
                  <a:gd name="T4" fmla="*/ 60 w 60"/>
                  <a:gd name="T5" fmla="*/ 65 h 65"/>
                  <a:gd name="T6" fmla="*/ 18 w 60"/>
                  <a:gd name="T7" fmla="*/ 0 h 65"/>
                  <a:gd name="T8" fmla="*/ 0 w 60"/>
                  <a:gd name="T9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5">
                    <a:moveTo>
                      <a:pt x="0" y="4"/>
                    </a:moveTo>
                    <a:cubicBezTo>
                      <a:pt x="11" y="22"/>
                      <a:pt x="14" y="46"/>
                      <a:pt x="14" y="65"/>
                    </a:cubicBezTo>
                    <a:cubicBezTo>
                      <a:pt x="20" y="65"/>
                      <a:pt x="53" y="65"/>
                      <a:pt x="60" y="65"/>
                    </a:cubicBezTo>
                    <a:cubicBezTo>
                      <a:pt x="59" y="19"/>
                      <a:pt x="46" y="0"/>
                      <a:pt x="18" y="0"/>
                    </a:cubicBezTo>
                    <a:cubicBezTo>
                      <a:pt x="11" y="0"/>
                      <a:pt x="5" y="1"/>
                      <a:pt x="0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3" name="Oval 30"/>
              <p:cNvSpPr>
                <a:spLocks noChangeArrowheads="1"/>
              </p:cNvSpPr>
              <p:nvPr/>
            </p:nvSpPr>
            <p:spPr bwMode="black">
              <a:xfrm>
                <a:off x="3647715" y="930426"/>
                <a:ext cx="239713" cy="2397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44" name="Oval 31"/>
              <p:cNvSpPr>
                <a:spLocks noChangeArrowheads="1"/>
              </p:cNvSpPr>
              <p:nvPr/>
            </p:nvSpPr>
            <p:spPr bwMode="black">
              <a:xfrm>
                <a:off x="3933465" y="1020913"/>
                <a:ext cx="182563" cy="179388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</p:grpSp>
        <p:sp>
          <p:nvSpPr>
            <p:cNvPr id="38" name="Donut 37"/>
            <p:cNvSpPr>
              <a:spLocks noChangeAspect="1"/>
            </p:cNvSpPr>
            <p:nvPr/>
          </p:nvSpPr>
          <p:spPr bwMode="auto">
            <a:xfrm>
              <a:off x="4604545" y="164023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321553" y="2773160"/>
            <a:ext cx="673556" cy="696382"/>
            <a:chOff x="4046256" y="2408118"/>
            <a:chExt cx="392110" cy="392110"/>
          </a:xfrm>
          <a:solidFill>
            <a:schemeClr val="tx1"/>
          </a:solidFill>
        </p:grpSpPr>
        <p:grpSp>
          <p:nvGrpSpPr>
            <p:cNvPr id="46" name="Group 142"/>
            <p:cNvGrpSpPr/>
            <p:nvPr/>
          </p:nvGrpSpPr>
          <p:grpSpPr bwMode="black">
            <a:xfrm>
              <a:off x="4134994" y="2521400"/>
              <a:ext cx="214635" cy="165546"/>
              <a:chOff x="6673850" y="4338638"/>
              <a:chExt cx="1403351" cy="1082675"/>
            </a:xfrm>
            <a:grpFill/>
          </p:grpSpPr>
          <p:sp>
            <p:nvSpPr>
              <p:cNvPr id="48" name="Freeform 247"/>
              <p:cNvSpPr>
                <a:spLocks/>
              </p:cNvSpPr>
              <p:nvPr/>
            </p:nvSpPr>
            <p:spPr bwMode="black">
              <a:xfrm>
                <a:off x="7572375" y="4525963"/>
                <a:ext cx="160338" cy="249238"/>
              </a:xfrm>
              <a:custGeom>
                <a:avLst/>
                <a:gdLst>
                  <a:gd name="T0" fmla="*/ 14 w 30"/>
                  <a:gd name="T1" fmla="*/ 29 h 46"/>
                  <a:gd name="T2" fmla="*/ 14 w 30"/>
                  <a:gd name="T3" fmla="*/ 45 h 46"/>
                  <a:gd name="T4" fmla="*/ 22 w 30"/>
                  <a:gd name="T5" fmla="*/ 22 h 46"/>
                  <a:gd name="T6" fmla="*/ 0 w 30"/>
                  <a:gd name="T7" fmla="*/ 0 h 46"/>
                  <a:gd name="T8" fmla="*/ 0 w 30"/>
                  <a:gd name="T9" fmla="*/ 0 h 46"/>
                  <a:gd name="T10" fmla="*/ 14 w 30"/>
                  <a:gd name="T11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6">
                    <a:moveTo>
                      <a:pt x="14" y="29"/>
                    </a:moveTo>
                    <a:cubicBezTo>
                      <a:pt x="14" y="45"/>
                      <a:pt x="14" y="45"/>
                      <a:pt x="14" y="45"/>
                    </a:cubicBezTo>
                    <a:cubicBezTo>
                      <a:pt x="21" y="46"/>
                      <a:pt x="30" y="39"/>
                      <a:pt x="22" y="22"/>
                    </a:cubicBezTo>
                    <a:cubicBezTo>
                      <a:pt x="15" y="6"/>
                      <a:pt x="5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6"/>
                      <a:pt x="14" y="17"/>
                      <a:pt x="14" y="2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49" name="Freeform 248"/>
              <p:cNvSpPr>
                <a:spLocks/>
              </p:cNvSpPr>
              <p:nvPr/>
            </p:nvSpPr>
            <p:spPr bwMode="black">
              <a:xfrm>
                <a:off x="7239000" y="4525963"/>
                <a:ext cx="101600" cy="103188"/>
              </a:xfrm>
              <a:custGeom>
                <a:avLst/>
                <a:gdLst>
                  <a:gd name="T0" fmla="*/ 19 w 19"/>
                  <a:gd name="T1" fmla="*/ 0 h 19"/>
                  <a:gd name="T2" fmla="*/ 19 w 19"/>
                  <a:gd name="T3" fmla="*/ 0 h 19"/>
                  <a:gd name="T4" fmla="*/ 0 w 19"/>
                  <a:gd name="T5" fmla="*/ 15 h 19"/>
                  <a:gd name="T6" fmla="*/ 6 w 19"/>
                  <a:gd name="T7" fmla="*/ 19 h 19"/>
                  <a:gd name="T8" fmla="*/ 19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5" y="1"/>
                      <a:pt x="7" y="5"/>
                      <a:pt x="0" y="15"/>
                    </a:cubicBezTo>
                    <a:cubicBezTo>
                      <a:pt x="2" y="16"/>
                      <a:pt x="4" y="18"/>
                      <a:pt x="6" y="19"/>
                    </a:cubicBezTo>
                    <a:cubicBezTo>
                      <a:pt x="8" y="11"/>
                      <a:pt x="13" y="4"/>
                      <a:pt x="1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0" name="Freeform 249"/>
              <p:cNvSpPr>
                <a:spLocks/>
              </p:cNvSpPr>
              <p:nvPr/>
            </p:nvSpPr>
            <p:spPr bwMode="black">
              <a:xfrm>
                <a:off x="7297738" y="4537075"/>
                <a:ext cx="317500" cy="227013"/>
              </a:xfrm>
              <a:custGeom>
                <a:avLst/>
                <a:gdLst>
                  <a:gd name="T0" fmla="*/ 13 w 59"/>
                  <a:gd name="T1" fmla="*/ 42 h 42"/>
                  <a:gd name="T2" fmla="*/ 59 w 59"/>
                  <a:gd name="T3" fmla="*/ 42 h 42"/>
                  <a:gd name="T4" fmla="*/ 59 w 59"/>
                  <a:gd name="T5" fmla="*/ 26 h 42"/>
                  <a:gd name="T6" fmla="*/ 49 w 59"/>
                  <a:gd name="T7" fmla="*/ 0 h 42"/>
                  <a:gd name="T8" fmla="*/ 29 w 59"/>
                  <a:gd name="T9" fmla="*/ 9 h 42"/>
                  <a:gd name="T10" fmla="*/ 10 w 59"/>
                  <a:gd name="T11" fmla="*/ 0 h 42"/>
                  <a:gd name="T12" fmla="*/ 0 w 59"/>
                  <a:gd name="T13" fmla="*/ 22 h 42"/>
                  <a:gd name="T14" fmla="*/ 12 w 59"/>
                  <a:gd name="T15" fmla="*/ 41 h 42"/>
                  <a:gd name="T16" fmla="*/ 12 w 59"/>
                  <a:gd name="T17" fmla="*/ 41 h 42"/>
                  <a:gd name="T18" fmla="*/ 13 w 59"/>
                  <a:gd name="T1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13" y="42"/>
                    </a:moveTo>
                    <a:cubicBezTo>
                      <a:pt x="27" y="36"/>
                      <a:pt x="44" y="36"/>
                      <a:pt x="59" y="42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16"/>
                      <a:pt x="55" y="7"/>
                      <a:pt x="49" y="0"/>
                    </a:cubicBezTo>
                    <a:cubicBezTo>
                      <a:pt x="44" y="6"/>
                      <a:pt x="37" y="9"/>
                      <a:pt x="29" y="9"/>
                    </a:cubicBezTo>
                    <a:cubicBezTo>
                      <a:pt x="21" y="9"/>
                      <a:pt x="14" y="6"/>
                      <a:pt x="10" y="0"/>
                    </a:cubicBezTo>
                    <a:cubicBezTo>
                      <a:pt x="4" y="6"/>
                      <a:pt x="1" y="13"/>
                      <a:pt x="0" y="22"/>
                    </a:cubicBezTo>
                    <a:cubicBezTo>
                      <a:pt x="4" y="26"/>
                      <a:pt x="9" y="33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2"/>
                      <a:pt x="13" y="4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1" name="Oval 250"/>
              <p:cNvSpPr>
                <a:spLocks noChangeArrowheads="1"/>
              </p:cNvSpPr>
              <p:nvPr/>
            </p:nvSpPr>
            <p:spPr bwMode="black">
              <a:xfrm>
                <a:off x="7351713" y="4338638"/>
                <a:ext cx="209550" cy="2143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2" name="Freeform 251"/>
              <p:cNvSpPr>
                <a:spLocks/>
              </p:cNvSpPr>
              <p:nvPr/>
            </p:nvSpPr>
            <p:spPr bwMode="black">
              <a:xfrm>
                <a:off x="7173913" y="4624388"/>
                <a:ext cx="155575" cy="198438"/>
              </a:xfrm>
              <a:custGeom>
                <a:avLst/>
                <a:gdLst>
                  <a:gd name="T0" fmla="*/ 18 w 29"/>
                  <a:gd name="T1" fmla="*/ 37 h 37"/>
                  <a:gd name="T2" fmla="*/ 29 w 29"/>
                  <a:gd name="T3" fmla="*/ 29 h 37"/>
                  <a:gd name="T4" fmla="*/ 28 w 29"/>
                  <a:gd name="T5" fmla="*/ 28 h 37"/>
                  <a:gd name="T6" fmla="*/ 0 w 29"/>
                  <a:gd name="T7" fmla="*/ 0 h 37"/>
                  <a:gd name="T8" fmla="*/ 0 w 29"/>
                  <a:gd name="T9" fmla="*/ 0 h 37"/>
                  <a:gd name="T10" fmla="*/ 18 w 29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7">
                    <a:moveTo>
                      <a:pt x="18" y="37"/>
                    </a:moveTo>
                    <a:cubicBezTo>
                      <a:pt x="21" y="34"/>
                      <a:pt x="25" y="31"/>
                      <a:pt x="29" y="29"/>
                    </a:cubicBezTo>
                    <a:cubicBezTo>
                      <a:pt x="29" y="29"/>
                      <a:pt x="29" y="28"/>
                      <a:pt x="28" y="28"/>
                    </a:cubicBezTo>
                    <a:cubicBezTo>
                      <a:pt x="19" y="8"/>
                      <a:pt x="6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18" y="21"/>
                      <a:pt x="18" y="3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3" name="Freeform 252"/>
              <p:cNvSpPr>
                <a:spLocks/>
              </p:cNvSpPr>
              <p:nvPr/>
            </p:nvSpPr>
            <p:spPr bwMode="black">
              <a:xfrm>
                <a:off x="6673850" y="4624388"/>
                <a:ext cx="204788" cy="317500"/>
              </a:xfrm>
              <a:custGeom>
                <a:avLst/>
                <a:gdLst>
                  <a:gd name="T0" fmla="*/ 38 w 38"/>
                  <a:gd name="T1" fmla="*/ 0 h 59"/>
                  <a:gd name="T2" fmla="*/ 38 w 38"/>
                  <a:gd name="T3" fmla="*/ 0 h 59"/>
                  <a:gd name="T4" fmla="*/ 10 w 38"/>
                  <a:gd name="T5" fmla="*/ 28 h 59"/>
                  <a:gd name="T6" fmla="*/ 20 w 38"/>
                  <a:gd name="T7" fmla="*/ 58 h 59"/>
                  <a:gd name="T8" fmla="*/ 20 w 38"/>
                  <a:gd name="T9" fmla="*/ 37 h 59"/>
                  <a:gd name="T10" fmla="*/ 38 w 38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9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2" y="2"/>
                      <a:pt x="18" y="8"/>
                      <a:pt x="10" y="28"/>
                    </a:cubicBezTo>
                    <a:cubicBezTo>
                      <a:pt x="0" y="49"/>
                      <a:pt x="11" y="59"/>
                      <a:pt x="20" y="58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22"/>
                      <a:pt x="27" y="8"/>
                      <a:pt x="38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4" name="Freeform 253"/>
              <p:cNvSpPr>
                <a:spLocks/>
              </p:cNvSpPr>
              <p:nvPr/>
            </p:nvSpPr>
            <p:spPr bwMode="black">
              <a:xfrm>
                <a:off x="6818313" y="4640263"/>
                <a:ext cx="409575" cy="446088"/>
              </a:xfrm>
              <a:custGeom>
                <a:avLst/>
                <a:gdLst>
                  <a:gd name="T0" fmla="*/ 76 w 76"/>
                  <a:gd name="T1" fmla="*/ 33 h 83"/>
                  <a:gd name="T2" fmla="*/ 63 w 76"/>
                  <a:gd name="T3" fmla="*/ 0 h 83"/>
                  <a:gd name="T4" fmla="*/ 38 w 76"/>
                  <a:gd name="T5" fmla="*/ 12 h 83"/>
                  <a:gd name="T6" fmla="*/ 14 w 76"/>
                  <a:gd name="T7" fmla="*/ 0 h 83"/>
                  <a:gd name="T8" fmla="*/ 0 w 76"/>
                  <a:gd name="T9" fmla="*/ 33 h 83"/>
                  <a:gd name="T10" fmla="*/ 0 w 76"/>
                  <a:gd name="T11" fmla="*/ 66 h 83"/>
                  <a:gd name="T12" fmla="*/ 15 w 76"/>
                  <a:gd name="T13" fmla="*/ 83 h 83"/>
                  <a:gd name="T14" fmla="*/ 62 w 76"/>
                  <a:gd name="T15" fmla="*/ 83 h 83"/>
                  <a:gd name="T16" fmla="*/ 62 w 76"/>
                  <a:gd name="T17" fmla="*/ 83 h 83"/>
                  <a:gd name="T18" fmla="*/ 68 w 76"/>
                  <a:gd name="T19" fmla="*/ 55 h 83"/>
                  <a:gd name="T20" fmla="*/ 76 w 76"/>
                  <a:gd name="T21" fmla="*/ 41 h 83"/>
                  <a:gd name="T22" fmla="*/ 76 w 76"/>
                  <a:gd name="T23" fmla="*/ 3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83">
                    <a:moveTo>
                      <a:pt x="76" y="33"/>
                    </a:moveTo>
                    <a:cubicBezTo>
                      <a:pt x="76" y="20"/>
                      <a:pt x="71" y="8"/>
                      <a:pt x="63" y="0"/>
                    </a:cubicBezTo>
                    <a:cubicBezTo>
                      <a:pt x="57" y="7"/>
                      <a:pt x="48" y="12"/>
                      <a:pt x="38" y="12"/>
                    </a:cubicBezTo>
                    <a:cubicBezTo>
                      <a:pt x="28" y="12"/>
                      <a:pt x="20" y="7"/>
                      <a:pt x="14" y="0"/>
                    </a:cubicBezTo>
                    <a:cubicBezTo>
                      <a:pt x="5" y="8"/>
                      <a:pt x="0" y="20"/>
                      <a:pt x="0" y="33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6"/>
                      <a:pt x="7" y="83"/>
                      <a:pt x="15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74"/>
                      <a:pt x="63" y="64"/>
                      <a:pt x="68" y="55"/>
                    </a:cubicBezTo>
                    <a:cubicBezTo>
                      <a:pt x="70" y="50"/>
                      <a:pt x="73" y="45"/>
                      <a:pt x="76" y="41"/>
                    </a:cubicBezTo>
                    <a:lnTo>
                      <a:pt x="76" y="3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5" name="Oval 254"/>
              <p:cNvSpPr>
                <a:spLocks noChangeArrowheads="1"/>
              </p:cNvSpPr>
              <p:nvPr/>
            </p:nvSpPr>
            <p:spPr bwMode="black">
              <a:xfrm>
                <a:off x="6888163" y="4386263"/>
                <a:ext cx="274638" cy="2698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6" name="Freeform 255"/>
              <p:cNvSpPr>
                <a:spLocks/>
              </p:cNvSpPr>
              <p:nvPr/>
            </p:nvSpPr>
            <p:spPr bwMode="black">
              <a:xfrm>
                <a:off x="7732713" y="5108575"/>
                <a:ext cx="344488" cy="312738"/>
              </a:xfrm>
              <a:custGeom>
                <a:avLst/>
                <a:gdLst>
                  <a:gd name="T0" fmla="*/ 56 w 64"/>
                  <a:gd name="T1" fmla="*/ 24 h 58"/>
                  <a:gd name="T2" fmla="*/ 34 w 64"/>
                  <a:gd name="T3" fmla="*/ 14 h 58"/>
                  <a:gd name="T4" fmla="*/ 31 w 64"/>
                  <a:gd name="T5" fmla="*/ 6 h 58"/>
                  <a:gd name="T6" fmla="*/ 20 w 64"/>
                  <a:gd name="T7" fmla="*/ 0 h 58"/>
                  <a:gd name="T8" fmla="*/ 14 w 64"/>
                  <a:gd name="T9" fmla="*/ 23 h 58"/>
                  <a:gd name="T10" fmla="*/ 0 w 64"/>
                  <a:gd name="T11" fmla="*/ 42 h 58"/>
                  <a:gd name="T12" fmla="*/ 11 w 64"/>
                  <a:gd name="T13" fmla="*/ 47 h 58"/>
                  <a:gd name="T14" fmla="*/ 19 w 64"/>
                  <a:gd name="T15" fmla="*/ 44 h 58"/>
                  <a:gd name="T16" fmla="*/ 41 w 64"/>
                  <a:gd name="T17" fmla="*/ 55 h 58"/>
                  <a:gd name="T18" fmla="*/ 58 w 64"/>
                  <a:gd name="T19" fmla="*/ 47 h 58"/>
                  <a:gd name="T20" fmla="*/ 60 w 64"/>
                  <a:gd name="T21" fmla="*/ 42 h 58"/>
                  <a:gd name="T22" fmla="*/ 56 w 64"/>
                  <a:gd name="T23" fmla="*/ 2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6" y="24"/>
                    </a:move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1"/>
                      <a:pt x="34" y="7"/>
                      <a:pt x="31" y="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8"/>
                      <a:pt x="17" y="16"/>
                      <a:pt x="14" y="23"/>
                    </a:cubicBezTo>
                    <a:cubicBezTo>
                      <a:pt x="10" y="30"/>
                      <a:pt x="5" y="37"/>
                      <a:pt x="0" y="42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4" y="49"/>
                      <a:pt x="18" y="47"/>
                      <a:pt x="19" y="44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7" y="58"/>
                      <a:pt x="54" y="54"/>
                      <a:pt x="58" y="47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4" y="35"/>
                      <a:pt x="62" y="27"/>
                      <a:pt x="56" y="2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7" name="Freeform 256"/>
              <p:cNvSpPr>
                <a:spLocks noEditPoints="1"/>
              </p:cNvSpPr>
              <p:nvPr/>
            </p:nvSpPr>
            <p:spPr bwMode="black">
              <a:xfrm>
                <a:off x="7158038" y="4748213"/>
                <a:ext cx="671513" cy="673100"/>
              </a:xfrm>
              <a:custGeom>
                <a:avLst/>
                <a:gdLst>
                  <a:gd name="T0" fmla="*/ 86 w 125"/>
                  <a:gd name="T1" fmla="*/ 13 h 125"/>
                  <a:gd name="T2" fmla="*/ 13 w 125"/>
                  <a:gd name="T3" fmla="*/ 39 h 125"/>
                  <a:gd name="T4" fmla="*/ 39 w 125"/>
                  <a:gd name="T5" fmla="*/ 112 h 125"/>
                  <a:gd name="T6" fmla="*/ 112 w 125"/>
                  <a:gd name="T7" fmla="*/ 86 h 125"/>
                  <a:gd name="T8" fmla="*/ 86 w 125"/>
                  <a:gd name="T9" fmla="*/ 13 h 125"/>
                  <a:gd name="T10" fmla="*/ 97 w 125"/>
                  <a:gd name="T11" fmla="*/ 79 h 125"/>
                  <a:gd name="T12" fmla="*/ 47 w 125"/>
                  <a:gd name="T13" fmla="*/ 96 h 125"/>
                  <a:gd name="T14" fmla="*/ 29 w 125"/>
                  <a:gd name="T15" fmla="*/ 46 h 125"/>
                  <a:gd name="T16" fmla="*/ 79 w 125"/>
                  <a:gd name="T17" fmla="*/ 28 h 125"/>
                  <a:gd name="T18" fmla="*/ 97 w 125"/>
                  <a:gd name="T19" fmla="*/ 7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5">
                    <a:moveTo>
                      <a:pt x="86" y="13"/>
                    </a:moveTo>
                    <a:cubicBezTo>
                      <a:pt x="59" y="0"/>
                      <a:pt x="26" y="12"/>
                      <a:pt x="13" y="39"/>
                    </a:cubicBezTo>
                    <a:cubicBezTo>
                      <a:pt x="0" y="66"/>
                      <a:pt x="12" y="99"/>
                      <a:pt x="39" y="112"/>
                    </a:cubicBezTo>
                    <a:cubicBezTo>
                      <a:pt x="66" y="125"/>
                      <a:pt x="99" y="113"/>
                      <a:pt x="112" y="86"/>
                    </a:cubicBezTo>
                    <a:cubicBezTo>
                      <a:pt x="125" y="59"/>
                      <a:pt x="114" y="26"/>
                      <a:pt x="86" y="13"/>
                    </a:cubicBezTo>
                    <a:close/>
                    <a:moveTo>
                      <a:pt x="97" y="79"/>
                    </a:moveTo>
                    <a:cubicBezTo>
                      <a:pt x="88" y="97"/>
                      <a:pt x="65" y="105"/>
                      <a:pt x="47" y="96"/>
                    </a:cubicBezTo>
                    <a:cubicBezTo>
                      <a:pt x="28" y="87"/>
                      <a:pt x="20" y="65"/>
                      <a:pt x="29" y="46"/>
                    </a:cubicBezTo>
                    <a:cubicBezTo>
                      <a:pt x="38" y="27"/>
                      <a:pt x="60" y="19"/>
                      <a:pt x="79" y="28"/>
                    </a:cubicBezTo>
                    <a:cubicBezTo>
                      <a:pt x="98" y="37"/>
                      <a:pt x="106" y="60"/>
                      <a:pt x="97" y="7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  <p:sp>
            <p:nvSpPr>
              <p:cNvPr id="58" name="Freeform 257"/>
              <p:cNvSpPr>
                <a:spLocks/>
              </p:cNvSpPr>
              <p:nvPr/>
            </p:nvSpPr>
            <p:spPr bwMode="black">
              <a:xfrm>
                <a:off x="7351713" y="4908550"/>
                <a:ext cx="225425" cy="150813"/>
              </a:xfrm>
              <a:custGeom>
                <a:avLst/>
                <a:gdLst>
                  <a:gd name="T0" fmla="*/ 39 w 42"/>
                  <a:gd name="T1" fmla="*/ 7 h 28"/>
                  <a:gd name="T2" fmla="*/ 39 w 42"/>
                  <a:gd name="T3" fmla="*/ 7 h 28"/>
                  <a:gd name="T4" fmla="*/ 1 w 42"/>
                  <a:gd name="T5" fmla="*/ 20 h 28"/>
                  <a:gd name="T6" fmla="*/ 3 w 42"/>
                  <a:gd name="T7" fmla="*/ 27 h 28"/>
                  <a:gd name="T8" fmla="*/ 10 w 42"/>
                  <a:gd name="T9" fmla="*/ 24 h 28"/>
                  <a:gd name="T10" fmla="*/ 35 w 42"/>
                  <a:gd name="T11" fmla="*/ 15 h 28"/>
                  <a:gd name="T12" fmla="*/ 41 w 42"/>
                  <a:gd name="T13" fmla="*/ 13 h 28"/>
                  <a:gd name="T14" fmla="*/ 39 w 42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39" y="7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25" y="0"/>
                      <a:pt x="8" y="6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6" y="28"/>
                      <a:pt x="8" y="27"/>
                      <a:pt x="10" y="24"/>
                    </a:cubicBezTo>
                    <a:cubicBezTo>
                      <a:pt x="14" y="15"/>
                      <a:pt x="25" y="11"/>
                      <a:pt x="35" y="15"/>
                    </a:cubicBezTo>
                    <a:cubicBezTo>
                      <a:pt x="37" y="16"/>
                      <a:pt x="40" y="15"/>
                      <a:pt x="41" y="13"/>
                    </a:cubicBezTo>
                    <a:cubicBezTo>
                      <a:pt x="42" y="11"/>
                      <a:pt x="41" y="8"/>
                      <a:pt x="39" y="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5" tIns="44817" rIns="89635" bIns="44817" numCol="1" anchor="t" anchorCtr="0" compatLnSpc="1">
                <a:prstTxWarp prst="textNoShape">
                  <a:avLst/>
                </a:prstTxWarp>
              </a:bodyPr>
              <a:lstStyle/>
              <a:p>
                <a:pPr defTabSz="672201">
                  <a:defRPr/>
                </a:pPr>
                <a:endParaRPr lang="en-US" sz="1568" kern="0" dirty="0">
                  <a:solidFill>
                    <a:schemeClr val="tx1"/>
                  </a:solidFill>
                  <a:latin typeface="Blender Pro Book"/>
                </a:endParaRPr>
              </a:p>
            </p:txBody>
          </p:sp>
        </p:grpSp>
        <p:sp>
          <p:nvSpPr>
            <p:cNvPr id="47" name="Donut 46"/>
            <p:cNvSpPr>
              <a:spLocks noChangeAspect="1"/>
            </p:cNvSpPr>
            <p:nvPr/>
          </p:nvSpPr>
          <p:spPr bwMode="auto">
            <a:xfrm>
              <a:off x="4046256" y="240811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987388" y="709945"/>
            <a:ext cx="673556" cy="696382"/>
            <a:chOff x="3233165" y="1874357"/>
            <a:chExt cx="392110" cy="392110"/>
          </a:xfrm>
          <a:solidFill>
            <a:schemeClr val="tx1"/>
          </a:solidFill>
        </p:grpSpPr>
        <p:sp>
          <p:nvSpPr>
            <p:cNvPr id="60" name="Freeform 7"/>
            <p:cNvSpPr>
              <a:spLocks noEditPoints="1"/>
            </p:cNvSpPr>
            <p:nvPr/>
          </p:nvSpPr>
          <p:spPr bwMode="black">
            <a:xfrm>
              <a:off x="3349320" y="1989867"/>
              <a:ext cx="159800" cy="161090"/>
            </a:xfrm>
            <a:custGeom>
              <a:avLst/>
              <a:gdLst>
                <a:gd name="T0" fmla="*/ 278 w 306"/>
                <a:gd name="T1" fmla="*/ 15 h 329"/>
                <a:gd name="T2" fmla="*/ 256 w 306"/>
                <a:gd name="T3" fmla="*/ 22 h 329"/>
                <a:gd name="T4" fmla="*/ 248 w 306"/>
                <a:gd name="T5" fmla="*/ 0 h 329"/>
                <a:gd name="T6" fmla="*/ 56 w 306"/>
                <a:gd name="T7" fmla="*/ 15 h 329"/>
                <a:gd name="T8" fmla="*/ 34 w 306"/>
                <a:gd name="T9" fmla="*/ 22 h 329"/>
                <a:gd name="T10" fmla="*/ 26 w 306"/>
                <a:gd name="T11" fmla="*/ 0 h 329"/>
                <a:gd name="T12" fmla="*/ 0 w 306"/>
                <a:gd name="T13" fmla="*/ 329 h 329"/>
                <a:gd name="T14" fmla="*/ 25 w 306"/>
                <a:gd name="T15" fmla="*/ 314 h 329"/>
                <a:gd name="T16" fmla="*/ 48 w 306"/>
                <a:gd name="T17" fmla="*/ 306 h 329"/>
                <a:gd name="T18" fmla="*/ 55 w 306"/>
                <a:gd name="T19" fmla="*/ 329 h 329"/>
                <a:gd name="T20" fmla="*/ 249 w 306"/>
                <a:gd name="T21" fmla="*/ 314 h 329"/>
                <a:gd name="T22" fmla="*/ 271 w 306"/>
                <a:gd name="T23" fmla="*/ 306 h 329"/>
                <a:gd name="T24" fmla="*/ 279 w 306"/>
                <a:gd name="T25" fmla="*/ 329 h 329"/>
                <a:gd name="T26" fmla="*/ 306 w 306"/>
                <a:gd name="T27" fmla="*/ 0 h 329"/>
                <a:gd name="T28" fmla="*/ 56 w 306"/>
                <a:gd name="T29" fmla="*/ 250 h 329"/>
                <a:gd name="T30" fmla="*/ 34 w 306"/>
                <a:gd name="T31" fmla="*/ 258 h 329"/>
                <a:gd name="T32" fmla="*/ 26 w 306"/>
                <a:gd name="T33" fmla="*/ 236 h 329"/>
                <a:gd name="T34" fmla="*/ 49 w 306"/>
                <a:gd name="T35" fmla="*/ 228 h 329"/>
                <a:gd name="T36" fmla="*/ 56 w 306"/>
                <a:gd name="T37" fmla="*/ 250 h 329"/>
                <a:gd name="T38" fmla="*/ 49 w 306"/>
                <a:gd name="T39" fmla="*/ 179 h 329"/>
                <a:gd name="T40" fmla="*/ 26 w 306"/>
                <a:gd name="T41" fmla="*/ 172 h 329"/>
                <a:gd name="T42" fmla="*/ 34 w 306"/>
                <a:gd name="T43" fmla="*/ 150 h 329"/>
                <a:gd name="T44" fmla="*/ 56 w 306"/>
                <a:gd name="T45" fmla="*/ 157 h 329"/>
                <a:gd name="T46" fmla="*/ 56 w 306"/>
                <a:gd name="T47" fmla="*/ 93 h 329"/>
                <a:gd name="T48" fmla="*/ 34 w 306"/>
                <a:gd name="T49" fmla="*/ 101 h 329"/>
                <a:gd name="T50" fmla="*/ 26 w 306"/>
                <a:gd name="T51" fmla="*/ 79 h 329"/>
                <a:gd name="T52" fmla="*/ 49 w 306"/>
                <a:gd name="T53" fmla="*/ 71 h 329"/>
                <a:gd name="T54" fmla="*/ 56 w 306"/>
                <a:gd name="T55" fmla="*/ 93 h 329"/>
                <a:gd name="T56" fmla="*/ 83 w 306"/>
                <a:gd name="T57" fmla="*/ 295 h 329"/>
                <a:gd name="T58" fmla="*/ 222 w 306"/>
                <a:gd name="T59" fmla="*/ 183 h 329"/>
                <a:gd name="T60" fmla="*/ 222 w 306"/>
                <a:gd name="T61" fmla="*/ 146 h 329"/>
                <a:gd name="T62" fmla="*/ 83 w 306"/>
                <a:gd name="T63" fmla="*/ 34 h 329"/>
                <a:gd name="T64" fmla="*/ 222 w 306"/>
                <a:gd name="T65" fmla="*/ 146 h 329"/>
                <a:gd name="T66" fmla="*/ 270 w 306"/>
                <a:gd name="T67" fmla="*/ 258 h 329"/>
                <a:gd name="T68" fmla="*/ 248 w 306"/>
                <a:gd name="T69" fmla="*/ 250 h 329"/>
                <a:gd name="T70" fmla="*/ 256 w 306"/>
                <a:gd name="T71" fmla="*/ 228 h 329"/>
                <a:gd name="T72" fmla="*/ 278 w 306"/>
                <a:gd name="T73" fmla="*/ 236 h 329"/>
                <a:gd name="T74" fmla="*/ 278 w 306"/>
                <a:gd name="T75" fmla="*/ 172 h 329"/>
                <a:gd name="T76" fmla="*/ 256 w 306"/>
                <a:gd name="T77" fmla="*/ 179 h 329"/>
                <a:gd name="T78" fmla="*/ 248 w 306"/>
                <a:gd name="T79" fmla="*/ 157 h 329"/>
                <a:gd name="T80" fmla="*/ 270 w 306"/>
                <a:gd name="T81" fmla="*/ 150 h 329"/>
                <a:gd name="T82" fmla="*/ 278 w 306"/>
                <a:gd name="T83" fmla="*/ 172 h 329"/>
                <a:gd name="T84" fmla="*/ 270 w 306"/>
                <a:gd name="T85" fmla="*/ 101 h 329"/>
                <a:gd name="T86" fmla="*/ 248 w 306"/>
                <a:gd name="T87" fmla="*/ 93 h 329"/>
                <a:gd name="T88" fmla="*/ 256 w 306"/>
                <a:gd name="T89" fmla="*/ 71 h 329"/>
                <a:gd name="T90" fmla="*/ 278 w 306"/>
                <a:gd name="T91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" h="329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0677" tIns="40338" rIns="80677" bIns="40338" numCol="1" rtlCol="0" anchor="ctr" anchorCtr="0" compatLnSpc="1">
              <a:prstTxWarp prst="textNoShape">
                <a:avLst/>
              </a:prstTxWarp>
            </a:bodyPr>
            <a:lstStyle/>
            <a:p>
              <a:pPr defTabSz="726033">
                <a:defRPr/>
              </a:pPr>
              <a:endParaRPr lang="en-US" sz="1765" kern="0" spc="-120" dirty="0">
                <a:solidFill>
                  <a:schemeClr val="tx1"/>
                </a:solidFill>
                <a:latin typeface="KodchiangUPC" panose="02020603050405020304" pitchFamily="18" charset="-34"/>
              </a:endParaRPr>
            </a:p>
          </p:txBody>
        </p:sp>
        <p:sp>
          <p:nvSpPr>
            <p:cNvPr id="61" name="Donut 60"/>
            <p:cNvSpPr>
              <a:spLocks noChangeAspect="1"/>
            </p:cNvSpPr>
            <p:nvPr/>
          </p:nvSpPr>
          <p:spPr bwMode="auto">
            <a:xfrm>
              <a:off x="3233165" y="1874357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415396" y="4977127"/>
            <a:ext cx="673556" cy="696382"/>
            <a:chOff x="4604545" y="1640238"/>
            <a:chExt cx="392110" cy="392110"/>
          </a:xfrm>
          <a:solidFill>
            <a:schemeClr val="tx1"/>
          </a:solidFill>
        </p:grpSpPr>
        <p:grpSp>
          <p:nvGrpSpPr>
            <p:cNvPr id="63" name="Group 36"/>
            <p:cNvGrpSpPr/>
            <p:nvPr/>
          </p:nvGrpSpPr>
          <p:grpSpPr bwMode="black">
            <a:xfrm>
              <a:off x="4673640" y="1736214"/>
              <a:ext cx="253920" cy="200159"/>
              <a:chOff x="3358790" y="376388"/>
              <a:chExt cx="1516063" cy="1195388"/>
            </a:xfrm>
            <a:grpFill/>
          </p:grpSpPr>
          <p:sp>
            <p:nvSpPr>
              <p:cNvPr id="65" name="Freeform 26"/>
              <p:cNvSpPr>
                <a:spLocks/>
              </p:cNvSpPr>
              <p:nvPr/>
            </p:nvSpPr>
            <p:spPr bwMode="black">
              <a:xfrm>
                <a:off x="3703278" y="376388"/>
                <a:ext cx="1171575" cy="1128713"/>
              </a:xfrm>
              <a:custGeom>
                <a:avLst/>
                <a:gdLst>
                  <a:gd name="T0" fmla="*/ 36 w 312"/>
                  <a:gd name="T1" fmla="*/ 0 h 301"/>
                  <a:gd name="T2" fmla="*/ 0 w 312"/>
                  <a:gd name="T3" fmla="*/ 94 h 301"/>
                  <a:gd name="T4" fmla="*/ 32 w 312"/>
                  <a:gd name="T5" fmla="*/ 94 h 301"/>
                  <a:gd name="T6" fmla="*/ 54 w 312"/>
                  <a:gd name="T7" fmla="*/ 39 h 301"/>
                  <a:gd name="T8" fmla="*/ 272 w 312"/>
                  <a:gd name="T9" fmla="*/ 124 h 301"/>
                  <a:gd name="T10" fmla="*/ 219 w 312"/>
                  <a:gd name="T11" fmla="*/ 262 h 301"/>
                  <a:gd name="T12" fmla="*/ 219 w 312"/>
                  <a:gd name="T13" fmla="*/ 295 h 301"/>
                  <a:gd name="T14" fmla="*/ 237 w 312"/>
                  <a:gd name="T15" fmla="*/ 301 h 301"/>
                  <a:gd name="T16" fmla="*/ 312 w 312"/>
                  <a:gd name="T17" fmla="*/ 106 h 301"/>
                  <a:gd name="T18" fmla="*/ 36 w 312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2" h="301">
                    <a:moveTo>
                      <a:pt x="36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41" y="73"/>
                      <a:pt x="54" y="39"/>
                      <a:pt x="54" y="39"/>
                    </a:cubicBez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19" y="262"/>
                      <a:pt x="219" y="262"/>
                      <a:pt x="219" y="262"/>
                    </a:cubicBezTo>
                    <a:cubicBezTo>
                      <a:pt x="219" y="295"/>
                      <a:pt x="219" y="295"/>
                      <a:pt x="219" y="295"/>
                    </a:cubicBezTo>
                    <a:cubicBezTo>
                      <a:pt x="237" y="301"/>
                      <a:pt x="237" y="301"/>
                      <a:pt x="237" y="301"/>
                    </a:cubicBezTo>
                    <a:cubicBezTo>
                      <a:pt x="312" y="106"/>
                      <a:pt x="312" y="106"/>
                      <a:pt x="312" y="106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66" name="Freeform 27"/>
              <p:cNvSpPr>
                <a:spLocks noEditPoints="1"/>
              </p:cNvSpPr>
              <p:nvPr/>
            </p:nvSpPr>
            <p:spPr bwMode="black">
              <a:xfrm>
                <a:off x="3358790" y="789138"/>
                <a:ext cx="1106488" cy="782638"/>
              </a:xfrm>
              <a:custGeom>
                <a:avLst/>
                <a:gdLst>
                  <a:gd name="T0" fmla="*/ 0 w 697"/>
                  <a:gd name="T1" fmla="*/ 0 h 493"/>
                  <a:gd name="T2" fmla="*/ 0 w 697"/>
                  <a:gd name="T3" fmla="*/ 493 h 493"/>
                  <a:gd name="T4" fmla="*/ 697 w 697"/>
                  <a:gd name="T5" fmla="*/ 493 h 493"/>
                  <a:gd name="T6" fmla="*/ 697 w 697"/>
                  <a:gd name="T7" fmla="*/ 0 h 493"/>
                  <a:gd name="T8" fmla="*/ 0 w 697"/>
                  <a:gd name="T9" fmla="*/ 0 h 493"/>
                  <a:gd name="T10" fmla="*/ 626 w 697"/>
                  <a:gd name="T11" fmla="*/ 422 h 493"/>
                  <a:gd name="T12" fmla="*/ 71 w 697"/>
                  <a:gd name="T13" fmla="*/ 422 h 493"/>
                  <a:gd name="T14" fmla="*/ 71 w 697"/>
                  <a:gd name="T15" fmla="*/ 73 h 493"/>
                  <a:gd name="T16" fmla="*/ 626 w 697"/>
                  <a:gd name="T17" fmla="*/ 73 h 493"/>
                  <a:gd name="T18" fmla="*/ 626 w 697"/>
                  <a:gd name="T19" fmla="*/ 4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7" h="493">
                    <a:moveTo>
                      <a:pt x="0" y="0"/>
                    </a:moveTo>
                    <a:lnTo>
                      <a:pt x="0" y="493"/>
                    </a:lnTo>
                    <a:lnTo>
                      <a:pt x="697" y="493"/>
                    </a:lnTo>
                    <a:lnTo>
                      <a:pt x="697" y="0"/>
                    </a:lnTo>
                    <a:lnTo>
                      <a:pt x="0" y="0"/>
                    </a:lnTo>
                    <a:close/>
                    <a:moveTo>
                      <a:pt x="626" y="422"/>
                    </a:moveTo>
                    <a:lnTo>
                      <a:pt x="71" y="422"/>
                    </a:lnTo>
                    <a:lnTo>
                      <a:pt x="71" y="73"/>
                    </a:lnTo>
                    <a:lnTo>
                      <a:pt x="626" y="73"/>
                    </a:lnTo>
                    <a:lnTo>
                      <a:pt x="626" y="4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67" name="Freeform 28"/>
              <p:cNvSpPr>
                <a:spLocks/>
              </p:cNvSpPr>
              <p:nvPr/>
            </p:nvSpPr>
            <p:spPr bwMode="black">
              <a:xfrm>
                <a:off x="3565165" y="1189188"/>
                <a:ext cx="401638" cy="338138"/>
              </a:xfrm>
              <a:custGeom>
                <a:avLst/>
                <a:gdLst>
                  <a:gd name="T0" fmla="*/ 0 w 107"/>
                  <a:gd name="T1" fmla="*/ 90 h 90"/>
                  <a:gd name="T2" fmla="*/ 54 w 107"/>
                  <a:gd name="T3" fmla="*/ 0 h 90"/>
                  <a:gd name="T4" fmla="*/ 107 w 107"/>
                  <a:gd name="T5" fmla="*/ 90 h 90"/>
                  <a:gd name="T6" fmla="*/ 0 w 107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90">
                    <a:moveTo>
                      <a:pt x="0" y="90"/>
                    </a:moveTo>
                    <a:cubicBezTo>
                      <a:pt x="0" y="40"/>
                      <a:pt x="8" y="0"/>
                      <a:pt x="54" y="0"/>
                    </a:cubicBezTo>
                    <a:cubicBezTo>
                      <a:pt x="99" y="0"/>
                      <a:pt x="107" y="40"/>
                      <a:pt x="107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68" name="Freeform 29"/>
              <p:cNvSpPr>
                <a:spLocks/>
              </p:cNvSpPr>
              <p:nvPr/>
            </p:nvSpPr>
            <p:spPr bwMode="black">
              <a:xfrm>
                <a:off x="3958865" y="1230463"/>
                <a:ext cx="225425" cy="244475"/>
              </a:xfrm>
              <a:custGeom>
                <a:avLst/>
                <a:gdLst>
                  <a:gd name="T0" fmla="*/ 0 w 60"/>
                  <a:gd name="T1" fmla="*/ 4 h 65"/>
                  <a:gd name="T2" fmla="*/ 14 w 60"/>
                  <a:gd name="T3" fmla="*/ 65 h 65"/>
                  <a:gd name="T4" fmla="*/ 60 w 60"/>
                  <a:gd name="T5" fmla="*/ 65 h 65"/>
                  <a:gd name="T6" fmla="*/ 18 w 60"/>
                  <a:gd name="T7" fmla="*/ 0 h 65"/>
                  <a:gd name="T8" fmla="*/ 0 w 60"/>
                  <a:gd name="T9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5">
                    <a:moveTo>
                      <a:pt x="0" y="4"/>
                    </a:moveTo>
                    <a:cubicBezTo>
                      <a:pt x="11" y="22"/>
                      <a:pt x="14" y="46"/>
                      <a:pt x="14" y="65"/>
                    </a:cubicBezTo>
                    <a:cubicBezTo>
                      <a:pt x="20" y="65"/>
                      <a:pt x="53" y="65"/>
                      <a:pt x="60" y="65"/>
                    </a:cubicBezTo>
                    <a:cubicBezTo>
                      <a:pt x="59" y="19"/>
                      <a:pt x="46" y="0"/>
                      <a:pt x="18" y="0"/>
                    </a:cubicBezTo>
                    <a:cubicBezTo>
                      <a:pt x="11" y="0"/>
                      <a:pt x="5" y="1"/>
                      <a:pt x="0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69" name="Oval 30"/>
              <p:cNvSpPr>
                <a:spLocks noChangeArrowheads="1"/>
              </p:cNvSpPr>
              <p:nvPr/>
            </p:nvSpPr>
            <p:spPr bwMode="black">
              <a:xfrm>
                <a:off x="3647715" y="930426"/>
                <a:ext cx="239713" cy="2397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70" name="Oval 31"/>
              <p:cNvSpPr>
                <a:spLocks noChangeArrowheads="1"/>
              </p:cNvSpPr>
              <p:nvPr/>
            </p:nvSpPr>
            <p:spPr bwMode="black">
              <a:xfrm>
                <a:off x="3933465" y="1020913"/>
                <a:ext cx="182563" cy="179388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</p:grpSp>
        <p:sp>
          <p:nvSpPr>
            <p:cNvPr id="64" name="Donut 63"/>
            <p:cNvSpPr>
              <a:spLocks noChangeAspect="1"/>
            </p:cNvSpPr>
            <p:nvPr/>
          </p:nvSpPr>
          <p:spPr bwMode="auto">
            <a:xfrm>
              <a:off x="4604545" y="164023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Freeform 14"/>
          <p:cNvSpPr>
            <a:spLocks noEditPoints="1"/>
          </p:cNvSpPr>
          <p:nvPr/>
        </p:nvSpPr>
        <p:spPr bwMode="black">
          <a:xfrm>
            <a:off x="7365155" y="3877024"/>
            <a:ext cx="676287" cy="696384"/>
          </a:xfrm>
          <a:custGeom>
            <a:avLst/>
            <a:gdLst>
              <a:gd name="T0" fmla="*/ 109 w 150"/>
              <a:gd name="T1" fmla="*/ 58 h 149"/>
              <a:gd name="T2" fmla="*/ 115 w 150"/>
              <a:gd name="T3" fmla="*/ 58 h 149"/>
              <a:gd name="T4" fmla="*/ 104 w 150"/>
              <a:gd name="T5" fmla="*/ 54 h 149"/>
              <a:gd name="T6" fmla="*/ 104 w 150"/>
              <a:gd name="T7" fmla="*/ 48 h 149"/>
              <a:gd name="T8" fmla="*/ 104 w 150"/>
              <a:gd name="T9" fmla="*/ 54 h 149"/>
              <a:gd name="T10" fmla="*/ 101 w 150"/>
              <a:gd name="T11" fmla="*/ 66 h 149"/>
              <a:gd name="T12" fmla="*/ 107 w 150"/>
              <a:gd name="T13" fmla="*/ 66 h 149"/>
              <a:gd name="T14" fmla="*/ 96 w 150"/>
              <a:gd name="T15" fmla="*/ 61 h 149"/>
              <a:gd name="T16" fmla="*/ 96 w 150"/>
              <a:gd name="T17" fmla="*/ 55 h 149"/>
              <a:gd name="T18" fmla="*/ 96 w 150"/>
              <a:gd name="T19" fmla="*/ 61 h 149"/>
              <a:gd name="T20" fmla="*/ 83 w 150"/>
              <a:gd name="T21" fmla="*/ 76 h 149"/>
              <a:gd name="T22" fmla="*/ 96 w 150"/>
              <a:gd name="T23" fmla="*/ 76 h 149"/>
              <a:gd name="T24" fmla="*/ 75 w 150"/>
              <a:gd name="T25" fmla="*/ 65 h 149"/>
              <a:gd name="T26" fmla="*/ 75 w 150"/>
              <a:gd name="T27" fmla="*/ 53 h 149"/>
              <a:gd name="T28" fmla="*/ 75 w 150"/>
              <a:gd name="T29" fmla="*/ 65 h 149"/>
              <a:gd name="T30" fmla="*/ 52 w 150"/>
              <a:gd name="T31" fmla="*/ 76 h 149"/>
              <a:gd name="T32" fmla="*/ 69 w 150"/>
              <a:gd name="T33" fmla="*/ 76 h 149"/>
              <a:gd name="T34" fmla="*/ 46 w 150"/>
              <a:gd name="T35" fmla="*/ 65 h 149"/>
              <a:gd name="T36" fmla="*/ 46 w 150"/>
              <a:gd name="T37" fmla="*/ 51 h 149"/>
              <a:gd name="T38" fmla="*/ 46 w 150"/>
              <a:gd name="T39" fmla="*/ 65 h 149"/>
              <a:gd name="T40" fmla="*/ 109 w 150"/>
              <a:gd name="T41" fmla="*/ 45 h 149"/>
              <a:gd name="T42" fmla="*/ 97 w 150"/>
              <a:gd name="T43" fmla="*/ 41 h 149"/>
              <a:gd name="T44" fmla="*/ 75 w 150"/>
              <a:gd name="T45" fmla="*/ 49 h 149"/>
              <a:gd name="T46" fmla="*/ 54 w 150"/>
              <a:gd name="T47" fmla="*/ 41 h 149"/>
              <a:gd name="T48" fmla="*/ 41 w 150"/>
              <a:gd name="T49" fmla="*/ 45 h 149"/>
              <a:gd name="T50" fmla="*/ 28 w 150"/>
              <a:gd name="T51" fmla="*/ 94 h 149"/>
              <a:gd name="T52" fmla="*/ 55 w 150"/>
              <a:gd name="T53" fmla="*/ 93 h 149"/>
              <a:gd name="T54" fmla="*/ 114 w 150"/>
              <a:gd name="T55" fmla="*/ 107 h 149"/>
              <a:gd name="T56" fmla="*/ 116 w 150"/>
              <a:gd name="T57" fmla="*/ 54 h 149"/>
              <a:gd name="T58" fmla="*/ 10 w 150"/>
              <a:gd name="T59" fmla="*/ 75 h 149"/>
              <a:gd name="T60" fmla="*/ 141 w 150"/>
              <a:gd name="T61" fmla="*/ 75 h 149"/>
              <a:gd name="T62" fmla="*/ 75 w 150"/>
              <a:gd name="T63" fmla="*/ 0 h 149"/>
              <a:gd name="T64" fmla="*/ 75 w 150"/>
              <a:gd name="T65" fmla="*/ 149 h 149"/>
              <a:gd name="T66" fmla="*/ 75 w 150"/>
              <a:gd name="T67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" h="149">
                <a:moveTo>
                  <a:pt x="112" y="61"/>
                </a:moveTo>
                <a:cubicBezTo>
                  <a:pt x="110" y="61"/>
                  <a:pt x="109" y="60"/>
                  <a:pt x="109" y="58"/>
                </a:cubicBezTo>
                <a:cubicBezTo>
                  <a:pt x="109" y="57"/>
                  <a:pt x="110" y="55"/>
                  <a:pt x="112" y="55"/>
                </a:cubicBezTo>
                <a:cubicBezTo>
                  <a:pt x="114" y="55"/>
                  <a:pt x="115" y="57"/>
                  <a:pt x="115" y="58"/>
                </a:cubicBezTo>
                <a:cubicBezTo>
                  <a:pt x="115" y="60"/>
                  <a:pt x="114" y="61"/>
                  <a:pt x="112" y="61"/>
                </a:cubicBezTo>
                <a:moveTo>
                  <a:pt x="104" y="54"/>
                </a:moveTo>
                <a:cubicBezTo>
                  <a:pt x="103" y="54"/>
                  <a:pt x="101" y="52"/>
                  <a:pt x="101" y="51"/>
                </a:cubicBezTo>
                <a:cubicBezTo>
                  <a:pt x="101" y="49"/>
                  <a:pt x="103" y="48"/>
                  <a:pt x="104" y="48"/>
                </a:cubicBezTo>
                <a:cubicBezTo>
                  <a:pt x="106" y="48"/>
                  <a:pt x="107" y="49"/>
                  <a:pt x="107" y="51"/>
                </a:cubicBezTo>
                <a:cubicBezTo>
                  <a:pt x="107" y="52"/>
                  <a:pt x="106" y="54"/>
                  <a:pt x="104" y="54"/>
                </a:cubicBezTo>
                <a:moveTo>
                  <a:pt x="104" y="69"/>
                </a:moveTo>
                <a:cubicBezTo>
                  <a:pt x="102" y="69"/>
                  <a:pt x="101" y="68"/>
                  <a:pt x="101" y="66"/>
                </a:cubicBezTo>
                <a:cubicBezTo>
                  <a:pt x="101" y="64"/>
                  <a:pt x="102" y="63"/>
                  <a:pt x="104" y="63"/>
                </a:cubicBezTo>
                <a:cubicBezTo>
                  <a:pt x="106" y="63"/>
                  <a:pt x="107" y="64"/>
                  <a:pt x="107" y="66"/>
                </a:cubicBezTo>
                <a:cubicBezTo>
                  <a:pt x="107" y="68"/>
                  <a:pt x="106" y="69"/>
                  <a:pt x="104" y="69"/>
                </a:cubicBezTo>
                <a:moveTo>
                  <a:pt x="96" y="61"/>
                </a:moveTo>
                <a:cubicBezTo>
                  <a:pt x="95" y="61"/>
                  <a:pt x="93" y="60"/>
                  <a:pt x="93" y="58"/>
                </a:cubicBezTo>
                <a:cubicBezTo>
                  <a:pt x="93" y="57"/>
                  <a:pt x="95" y="55"/>
                  <a:pt x="96" y="55"/>
                </a:cubicBezTo>
                <a:cubicBezTo>
                  <a:pt x="98" y="55"/>
                  <a:pt x="99" y="57"/>
                  <a:pt x="99" y="58"/>
                </a:cubicBezTo>
                <a:cubicBezTo>
                  <a:pt x="99" y="60"/>
                  <a:pt x="98" y="61"/>
                  <a:pt x="96" y="61"/>
                </a:cubicBezTo>
                <a:moveTo>
                  <a:pt x="89" y="82"/>
                </a:moveTo>
                <a:cubicBezTo>
                  <a:pt x="85" y="82"/>
                  <a:pt x="83" y="79"/>
                  <a:pt x="83" y="76"/>
                </a:cubicBezTo>
                <a:cubicBezTo>
                  <a:pt x="83" y="72"/>
                  <a:pt x="85" y="69"/>
                  <a:pt x="89" y="69"/>
                </a:cubicBezTo>
                <a:cubicBezTo>
                  <a:pt x="93" y="69"/>
                  <a:pt x="96" y="72"/>
                  <a:pt x="96" y="76"/>
                </a:cubicBezTo>
                <a:cubicBezTo>
                  <a:pt x="96" y="79"/>
                  <a:pt x="93" y="82"/>
                  <a:pt x="89" y="82"/>
                </a:cubicBezTo>
                <a:moveTo>
                  <a:pt x="75" y="65"/>
                </a:moveTo>
                <a:cubicBezTo>
                  <a:pt x="72" y="65"/>
                  <a:pt x="69" y="62"/>
                  <a:pt x="69" y="59"/>
                </a:cubicBezTo>
                <a:cubicBezTo>
                  <a:pt x="69" y="55"/>
                  <a:pt x="72" y="53"/>
                  <a:pt x="75" y="53"/>
                </a:cubicBezTo>
                <a:cubicBezTo>
                  <a:pt x="79" y="53"/>
                  <a:pt x="82" y="55"/>
                  <a:pt x="82" y="59"/>
                </a:cubicBezTo>
                <a:cubicBezTo>
                  <a:pt x="82" y="62"/>
                  <a:pt x="79" y="65"/>
                  <a:pt x="75" y="65"/>
                </a:cubicBezTo>
                <a:moveTo>
                  <a:pt x="60" y="84"/>
                </a:moveTo>
                <a:cubicBezTo>
                  <a:pt x="56" y="84"/>
                  <a:pt x="52" y="80"/>
                  <a:pt x="52" y="76"/>
                </a:cubicBezTo>
                <a:cubicBezTo>
                  <a:pt x="52" y="71"/>
                  <a:pt x="56" y="67"/>
                  <a:pt x="60" y="67"/>
                </a:cubicBezTo>
                <a:cubicBezTo>
                  <a:pt x="65" y="67"/>
                  <a:pt x="69" y="71"/>
                  <a:pt x="69" y="76"/>
                </a:cubicBezTo>
                <a:cubicBezTo>
                  <a:pt x="69" y="80"/>
                  <a:pt x="65" y="84"/>
                  <a:pt x="60" y="84"/>
                </a:cubicBezTo>
                <a:moveTo>
                  <a:pt x="46" y="65"/>
                </a:moveTo>
                <a:cubicBezTo>
                  <a:pt x="42" y="65"/>
                  <a:pt x="39" y="62"/>
                  <a:pt x="39" y="58"/>
                </a:cubicBezTo>
                <a:cubicBezTo>
                  <a:pt x="39" y="54"/>
                  <a:pt x="42" y="51"/>
                  <a:pt x="46" y="51"/>
                </a:cubicBezTo>
                <a:cubicBezTo>
                  <a:pt x="50" y="51"/>
                  <a:pt x="53" y="54"/>
                  <a:pt x="53" y="58"/>
                </a:cubicBezTo>
                <a:cubicBezTo>
                  <a:pt x="53" y="62"/>
                  <a:pt x="50" y="65"/>
                  <a:pt x="46" y="65"/>
                </a:cubicBezTo>
                <a:moveTo>
                  <a:pt x="116" y="54"/>
                </a:moveTo>
                <a:cubicBezTo>
                  <a:pt x="114" y="51"/>
                  <a:pt x="112" y="47"/>
                  <a:pt x="109" y="45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05" y="40"/>
                  <a:pt x="97" y="41"/>
                  <a:pt x="97" y="41"/>
                </a:cubicBezTo>
                <a:cubicBezTo>
                  <a:pt x="96" y="42"/>
                  <a:pt x="96" y="42"/>
                  <a:pt x="96" y="42"/>
                </a:cubicBezTo>
                <a:cubicBezTo>
                  <a:pt x="90" y="44"/>
                  <a:pt x="90" y="49"/>
                  <a:pt x="75" y="49"/>
                </a:cubicBezTo>
                <a:cubicBezTo>
                  <a:pt x="60" y="49"/>
                  <a:pt x="61" y="44"/>
                  <a:pt x="55" y="42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46" y="40"/>
                  <a:pt x="41" y="44"/>
                </a:cubicBezTo>
                <a:cubicBezTo>
                  <a:pt x="41" y="45"/>
                  <a:pt x="41" y="45"/>
                  <a:pt x="41" y="45"/>
                </a:cubicBezTo>
                <a:cubicBezTo>
                  <a:pt x="38" y="47"/>
                  <a:pt x="37" y="51"/>
                  <a:pt x="35" y="54"/>
                </a:cubicBezTo>
                <a:cubicBezTo>
                  <a:pt x="32" y="61"/>
                  <a:pt x="27" y="80"/>
                  <a:pt x="28" y="94"/>
                </a:cubicBezTo>
                <a:cubicBezTo>
                  <a:pt x="29" y="105"/>
                  <a:pt x="31" y="107"/>
                  <a:pt x="36" y="107"/>
                </a:cubicBezTo>
                <a:cubicBezTo>
                  <a:pt x="41" y="108"/>
                  <a:pt x="49" y="98"/>
                  <a:pt x="55" y="93"/>
                </a:cubicBezTo>
                <a:cubicBezTo>
                  <a:pt x="62" y="88"/>
                  <a:pt x="89" y="88"/>
                  <a:pt x="96" y="93"/>
                </a:cubicBezTo>
                <a:cubicBezTo>
                  <a:pt x="102" y="98"/>
                  <a:pt x="109" y="108"/>
                  <a:pt x="114" y="107"/>
                </a:cubicBezTo>
                <a:cubicBezTo>
                  <a:pt x="120" y="107"/>
                  <a:pt x="121" y="105"/>
                  <a:pt x="122" y="94"/>
                </a:cubicBezTo>
                <a:cubicBezTo>
                  <a:pt x="124" y="80"/>
                  <a:pt x="119" y="61"/>
                  <a:pt x="116" y="54"/>
                </a:cubicBezTo>
                <a:moveTo>
                  <a:pt x="75" y="140"/>
                </a:move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9"/>
                  <a:pt x="75" y="9"/>
                </a:cubicBezTo>
                <a:cubicBezTo>
                  <a:pt x="111" y="9"/>
                  <a:pt x="141" y="39"/>
                  <a:pt x="141" y="75"/>
                </a:cubicBezTo>
                <a:cubicBezTo>
                  <a:pt x="141" y="111"/>
                  <a:pt x="111" y="140"/>
                  <a:pt x="75" y="140"/>
                </a:cubicBezTo>
                <a:moveTo>
                  <a:pt x="75" y="0"/>
                </a:move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49"/>
                  <a:pt x="75" y="149"/>
                </a:cubicBezTo>
                <a:cubicBezTo>
                  <a:pt x="117" y="149"/>
                  <a:pt x="150" y="116"/>
                  <a:pt x="150" y="75"/>
                </a:cubicBezTo>
                <a:cubicBezTo>
                  <a:pt x="150" y="33"/>
                  <a:pt x="117" y="0"/>
                  <a:pt x="75" y="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1324166" y="2282420"/>
            <a:ext cx="673556" cy="696382"/>
            <a:chOff x="3233165" y="1874357"/>
            <a:chExt cx="392110" cy="392110"/>
          </a:xfrm>
          <a:solidFill>
            <a:schemeClr val="tx1"/>
          </a:solidFill>
        </p:grpSpPr>
        <p:sp>
          <p:nvSpPr>
            <p:cNvPr id="73" name="Freeform 7"/>
            <p:cNvSpPr>
              <a:spLocks noEditPoints="1"/>
            </p:cNvSpPr>
            <p:nvPr/>
          </p:nvSpPr>
          <p:spPr bwMode="black">
            <a:xfrm>
              <a:off x="3349320" y="1989867"/>
              <a:ext cx="159800" cy="161090"/>
            </a:xfrm>
            <a:custGeom>
              <a:avLst/>
              <a:gdLst>
                <a:gd name="T0" fmla="*/ 278 w 306"/>
                <a:gd name="T1" fmla="*/ 15 h 329"/>
                <a:gd name="T2" fmla="*/ 256 w 306"/>
                <a:gd name="T3" fmla="*/ 22 h 329"/>
                <a:gd name="T4" fmla="*/ 248 w 306"/>
                <a:gd name="T5" fmla="*/ 0 h 329"/>
                <a:gd name="T6" fmla="*/ 56 w 306"/>
                <a:gd name="T7" fmla="*/ 15 h 329"/>
                <a:gd name="T8" fmla="*/ 34 w 306"/>
                <a:gd name="T9" fmla="*/ 22 h 329"/>
                <a:gd name="T10" fmla="*/ 26 w 306"/>
                <a:gd name="T11" fmla="*/ 0 h 329"/>
                <a:gd name="T12" fmla="*/ 0 w 306"/>
                <a:gd name="T13" fmla="*/ 329 h 329"/>
                <a:gd name="T14" fmla="*/ 25 w 306"/>
                <a:gd name="T15" fmla="*/ 314 h 329"/>
                <a:gd name="T16" fmla="*/ 48 w 306"/>
                <a:gd name="T17" fmla="*/ 306 h 329"/>
                <a:gd name="T18" fmla="*/ 55 w 306"/>
                <a:gd name="T19" fmla="*/ 329 h 329"/>
                <a:gd name="T20" fmla="*/ 249 w 306"/>
                <a:gd name="T21" fmla="*/ 314 h 329"/>
                <a:gd name="T22" fmla="*/ 271 w 306"/>
                <a:gd name="T23" fmla="*/ 306 h 329"/>
                <a:gd name="T24" fmla="*/ 279 w 306"/>
                <a:gd name="T25" fmla="*/ 329 h 329"/>
                <a:gd name="T26" fmla="*/ 306 w 306"/>
                <a:gd name="T27" fmla="*/ 0 h 329"/>
                <a:gd name="T28" fmla="*/ 56 w 306"/>
                <a:gd name="T29" fmla="*/ 250 h 329"/>
                <a:gd name="T30" fmla="*/ 34 w 306"/>
                <a:gd name="T31" fmla="*/ 258 h 329"/>
                <a:gd name="T32" fmla="*/ 26 w 306"/>
                <a:gd name="T33" fmla="*/ 236 h 329"/>
                <a:gd name="T34" fmla="*/ 49 w 306"/>
                <a:gd name="T35" fmla="*/ 228 h 329"/>
                <a:gd name="T36" fmla="*/ 56 w 306"/>
                <a:gd name="T37" fmla="*/ 250 h 329"/>
                <a:gd name="T38" fmla="*/ 49 w 306"/>
                <a:gd name="T39" fmla="*/ 179 h 329"/>
                <a:gd name="T40" fmla="*/ 26 w 306"/>
                <a:gd name="T41" fmla="*/ 172 h 329"/>
                <a:gd name="T42" fmla="*/ 34 w 306"/>
                <a:gd name="T43" fmla="*/ 150 h 329"/>
                <a:gd name="T44" fmla="*/ 56 w 306"/>
                <a:gd name="T45" fmla="*/ 157 h 329"/>
                <a:gd name="T46" fmla="*/ 56 w 306"/>
                <a:gd name="T47" fmla="*/ 93 h 329"/>
                <a:gd name="T48" fmla="*/ 34 w 306"/>
                <a:gd name="T49" fmla="*/ 101 h 329"/>
                <a:gd name="T50" fmla="*/ 26 w 306"/>
                <a:gd name="T51" fmla="*/ 79 h 329"/>
                <a:gd name="T52" fmla="*/ 49 w 306"/>
                <a:gd name="T53" fmla="*/ 71 h 329"/>
                <a:gd name="T54" fmla="*/ 56 w 306"/>
                <a:gd name="T55" fmla="*/ 93 h 329"/>
                <a:gd name="T56" fmla="*/ 83 w 306"/>
                <a:gd name="T57" fmla="*/ 295 h 329"/>
                <a:gd name="T58" fmla="*/ 222 w 306"/>
                <a:gd name="T59" fmla="*/ 183 h 329"/>
                <a:gd name="T60" fmla="*/ 222 w 306"/>
                <a:gd name="T61" fmla="*/ 146 h 329"/>
                <a:gd name="T62" fmla="*/ 83 w 306"/>
                <a:gd name="T63" fmla="*/ 34 h 329"/>
                <a:gd name="T64" fmla="*/ 222 w 306"/>
                <a:gd name="T65" fmla="*/ 146 h 329"/>
                <a:gd name="T66" fmla="*/ 270 w 306"/>
                <a:gd name="T67" fmla="*/ 258 h 329"/>
                <a:gd name="T68" fmla="*/ 248 w 306"/>
                <a:gd name="T69" fmla="*/ 250 h 329"/>
                <a:gd name="T70" fmla="*/ 256 w 306"/>
                <a:gd name="T71" fmla="*/ 228 h 329"/>
                <a:gd name="T72" fmla="*/ 278 w 306"/>
                <a:gd name="T73" fmla="*/ 236 h 329"/>
                <a:gd name="T74" fmla="*/ 278 w 306"/>
                <a:gd name="T75" fmla="*/ 172 h 329"/>
                <a:gd name="T76" fmla="*/ 256 w 306"/>
                <a:gd name="T77" fmla="*/ 179 h 329"/>
                <a:gd name="T78" fmla="*/ 248 w 306"/>
                <a:gd name="T79" fmla="*/ 157 h 329"/>
                <a:gd name="T80" fmla="*/ 270 w 306"/>
                <a:gd name="T81" fmla="*/ 150 h 329"/>
                <a:gd name="T82" fmla="*/ 278 w 306"/>
                <a:gd name="T83" fmla="*/ 172 h 329"/>
                <a:gd name="T84" fmla="*/ 270 w 306"/>
                <a:gd name="T85" fmla="*/ 101 h 329"/>
                <a:gd name="T86" fmla="*/ 248 w 306"/>
                <a:gd name="T87" fmla="*/ 93 h 329"/>
                <a:gd name="T88" fmla="*/ 256 w 306"/>
                <a:gd name="T89" fmla="*/ 71 h 329"/>
                <a:gd name="T90" fmla="*/ 278 w 306"/>
                <a:gd name="T91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" h="329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0677" tIns="40338" rIns="80677" bIns="40338" numCol="1" rtlCol="0" anchor="ctr" anchorCtr="0" compatLnSpc="1">
              <a:prstTxWarp prst="textNoShape">
                <a:avLst/>
              </a:prstTxWarp>
            </a:bodyPr>
            <a:lstStyle/>
            <a:p>
              <a:pPr defTabSz="726033">
                <a:defRPr/>
              </a:pPr>
              <a:endParaRPr lang="en-US" sz="1765" kern="0" spc="-120" dirty="0">
                <a:solidFill>
                  <a:schemeClr val="tx1"/>
                </a:solidFill>
                <a:latin typeface="KodchiangUPC" panose="02020603050405020304" pitchFamily="18" charset="-34"/>
              </a:endParaRPr>
            </a:p>
          </p:txBody>
        </p:sp>
        <p:sp>
          <p:nvSpPr>
            <p:cNvPr id="74" name="Donut 73"/>
            <p:cNvSpPr>
              <a:spLocks noChangeAspect="1"/>
            </p:cNvSpPr>
            <p:nvPr/>
          </p:nvSpPr>
          <p:spPr bwMode="auto">
            <a:xfrm>
              <a:off x="3233165" y="1874357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5" name="Freeform 74"/>
          <p:cNvSpPr>
            <a:spLocks noEditPoints="1"/>
          </p:cNvSpPr>
          <p:nvPr/>
        </p:nvSpPr>
        <p:spPr bwMode="black">
          <a:xfrm>
            <a:off x="8360705" y="5513808"/>
            <a:ext cx="673562" cy="696388"/>
          </a:xfrm>
          <a:custGeom>
            <a:avLst/>
            <a:gdLst>
              <a:gd name="T0" fmla="*/ 81 w 149"/>
              <a:gd name="T1" fmla="*/ 87 h 149"/>
              <a:gd name="T2" fmla="*/ 62 w 149"/>
              <a:gd name="T3" fmla="*/ 81 h 149"/>
              <a:gd name="T4" fmla="*/ 68 w 149"/>
              <a:gd name="T5" fmla="*/ 62 h 149"/>
              <a:gd name="T6" fmla="*/ 87 w 149"/>
              <a:gd name="T7" fmla="*/ 68 h 149"/>
              <a:gd name="T8" fmla="*/ 81 w 149"/>
              <a:gd name="T9" fmla="*/ 87 h 149"/>
              <a:gd name="T10" fmla="*/ 105 w 149"/>
              <a:gd name="T11" fmla="*/ 72 h 149"/>
              <a:gd name="T12" fmla="*/ 102 w 149"/>
              <a:gd name="T13" fmla="*/ 62 h 149"/>
              <a:gd name="T14" fmla="*/ 94 w 149"/>
              <a:gd name="T15" fmla="*/ 63 h 149"/>
              <a:gd name="T16" fmla="*/ 91 w 149"/>
              <a:gd name="T17" fmla="*/ 59 h 149"/>
              <a:gd name="T18" fmla="*/ 94 w 149"/>
              <a:gd name="T19" fmla="*/ 51 h 149"/>
              <a:gd name="T20" fmla="*/ 85 w 149"/>
              <a:gd name="T21" fmla="*/ 46 h 149"/>
              <a:gd name="T22" fmla="*/ 80 w 149"/>
              <a:gd name="T23" fmla="*/ 53 h 149"/>
              <a:gd name="T24" fmla="*/ 74 w 149"/>
              <a:gd name="T25" fmla="*/ 52 h 149"/>
              <a:gd name="T26" fmla="*/ 71 w 149"/>
              <a:gd name="T27" fmla="*/ 44 h 149"/>
              <a:gd name="T28" fmla="*/ 61 w 149"/>
              <a:gd name="T29" fmla="*/ 47 h 149"/>
              <a:gd name="T30" fmla="*/ 62 w 149"/>
              <a:gd name="T31" fmla="*/ 55 h 149"/>
              <a:gd name="T32" fmla="*/ 59 w 149"/>
              <a:gd name="T33" fmla="*/ 58 h 149"/>
              <a:gd name="T34" fmla="*/ 51 w 149"/>
              <a:gd name="T35" fmla="*/ 55 h 149"/>
              <a:gd name="T36" fmla="*/ 46 w 149"/>
              <a:gd name="T37" fmla="*/ 64 h 149"/>
              <a:gd name="T38" fmla="*/ 52 w 149"/>
              <a:gd name="T39" fmla="*/ 69 h 149"/>
              <a:gd name="T40" fmla="*/ 51 w 149"/>
              <a:gd name="T41" fmla="*/ 74 h 149"/>
              <a:gd name="T42" fmla="*/ 44 w 149"/>
              <a:gd name="T43" fmla="*/ 77 h 149"/>
              <a:gd name="T44" fmla="*/ 47 w 149"/>
              <a:gd name="T45" fmla="*/ 87 h 149"/>
              <a:gd name="T46" fmla="*/ 55 w 149"/>
              <a:gd name="T47" fmla="*/ 86 h 149"/>
              <a:gd name="T48" fmla="*/ 58 w 149"/>
              <a:gd name="T49" fmla="*/ 91 h 149"/>
              <a:gd name="T50" fmla="*/ 55 w 149"/>
              <a:gd name="T51" fmla="*/ 98 h 149"/>
              <a:gd name="T52" fmla="*/ 64 w 149"/>
              <a:gd name="T53" fmla="*/ 103 h 149"/>
              <a:gd name="T54" fmla="*/ 69 w 149"/>
              <a:gd name="T55" fmla="*/ 97 h 149"/>
              <a:gd name="T56" fmla="*/ 74 w 149"/>
              <a:gd name="T57" fmla="*/ 97 h 149"/>
              <a:gd name="T58" fmla="*/ 77 w 149"/>
              <a:gd name="T59" fmla="*/ 105 h 149"/>
              <a:gd name="T60" fmla="*/ 87 w 149"/>
              <a:gd name="T61" fmla="*/ 102 h 149"/>
              <a:gd name="T62" fmla="*/ 86 w 149"/>
              <a:gd name="T63" fmla="*/ 94 h 149"/>
              <a:gd name="T64" fmla="*/ 90 w 149"/>
              <a:gd name="T65" fmla="*/ 91 h 149"/>
              <a:gd name="T66" fmla="*/ 98 w 149"/>
              <a:gd name="T67" fmla="*/ 94 h 149"/>
              <a:gd name="T68" fmla="*/ 103 w 149"/>
              <a:gd name="T69" fmla="*/ 85 h 149"/>
              <a:gd name="T70" fmla="*/ 96 w 149"/>
              <a:gd name="T71" fmla="*/ 80 h 149"/>
              <a:gd name="T72" fmla="*/ 97 w 149"/>
              <a:gd name="T73" fmla="*/ 75 h 149"/>
              <a:gd name="T74" fmla="*/ 105 w 149"/>
              <a:gd name="T75" fmla="*/ 72 h 149"/>
              <a:gd name="T76" fmla="*/ 79 w 149"/>
              <a:gd name="T77" fmla="*/ 72 h 149"/>
              <a:gd name="T78" fmla="*/ 72 w 149"/>
              <a:gd name="T79" fmla="*/ 70 h 149"/>
              <a:gd name="T80" fmla="*/ 70 w 149"/>
              <a:gd name="T81" fmla="*/ 77 h 149"/>
              <a:gd name="T82" fmla="*/ 77 w 149"/>
              <a:gd name="T83" fmla="*/ 79 h 149"/>
              <a:gd name="T84" fmla="*/ 79 w 149"/>
              <a:gd name="T85" fmla="*/ 72 h 149"/>
              <a:gd name="T86" fmla="*/ 74 w 149"/>
              <a:gd name="T87" fmla="*/ 9 h 149"/>
              <a:gd name="T88" fmla="*/ 9 w 149"/>
              <a:gd name="T89" fmla="*/ 75 h 149"/>
              <a:gd name="T90" fmla="*/ 74 w 149"/>
              <a:gd name="T91" fmla="*/ 140 h 149"/>
              <a:gd name="T92" fmla="*/ 140 w 149"/>
              <a:gd name="T93" fmla="*/ 75 h 149"/>
              <a:gd name="T94" fmla="*/ 74 w 149"/>
              <a:gd name="T95" fmla="*/ 9 h 149"/>
              <a:gd name="T96" fmla="*/ 74 w 149"/>
              <a:gd name="T97" fmla="*/ 0 h 149"/>
              <a:gd name="T98" fmla="*/ 149 w 149"/>
              <a:gd name="T99" fmla="*/ 75 h 149"/>
              <a:gd name="T100" fmla="*/ 74 w 149"/>
              <a:gd name="T101" fmla="*/ 149 h 149"/>
              <a:gd name="T102" fmla="*/ 0 w 149"/>
              <a:gd name="T103" fmla="*/ 75 h 149"/>
              <a:gd name="T104" fmla="*/ 74 w 149"/>
              <a:gd name="T10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" h="149">
                <a:moveTo>
                  <a:pt x="81" y="87"/>
                </a:moveTo>
                <a:cubicBezTo>
                  <a:pt x="74" y="91"/>
                  <a:pt x="65" y="88"/>
                  <a:pt x="62" y="81"/>
                </a:cubicBezTo>
                <a:cubicBezTo>
                  <a:pt x="58" y="74"/>
                  <a:pt x="61" y="66"/>
                  <a:pt x="68" y="62"/>
                </a:cubicBezTo>
                <a:cubicBezTo>
                  <a:pt x="75" y="58"/>
                  <a:pt x="83" y="61"/>
                  <a:pt x="87" y="68"/>
                </a:cubicBezTo>
                <a:cubicBezTo>
                  <a:pt x="91" y="75"/>
                  <a:pt x="88" y="84"/>
                  <a:pt x="81" y="87"/>
                </a:cubicBezTo>
                <a:moveTo>
                  <a:pt x="105" y="72"/>
                </a:moveTo>
                <a:cubicBezTo>
                  <a:pt x="102" y="62"/>
                  <a:pt x="102" y="62"/>
                  <a:pt x="102" y="62"/>
                </a:cubicBezTo>
                <a:cubicBezTo>
                  <a:pt x="94" y="63"/>
                  <a:pt x="94" y="63"/>
                  <a:pt x="94" y="63"/>
                </a:cubicBezTo>
                <a:cubicBezTo>
                  <a:pt x="93" y="62"/>
                  <a:pt x="92" y="60"/>
                  <a:pt x="91" y="59"/>
                </a:cubicBezTo>
                <a:cubicBezTo>
                  <a:pt x="94" y="51"/>
                  <a:pt x="94" y="51"/>
                  <a:pt x="94" y="51"/>
                </a:cubicBezTo>
                <a:cubicBezTo>
                  <a:pt x="85" y="46"/>
                  <a:pt x="85" y="46"/>
                  <a:pt x="85" y="46"/>
                </a:cubicBezTo>
                <a:cubicBezTo>
                  <a:pt x="80" y="53"/>
                  <a:pt x="80" y="53"/>
                  <a:pt x="80" y="53"/>
                </a:cubicBezTo>
                <a:cubicBezTo>
                  <a:pt x="78" y="52"/>
                  <a:pt x="76" y="52"/>
                  <a:pt x="74" y="52"/>
                </a:cubicBezTo>
                <a:cubicBezTo>
                  <a:pt x="71" y="44"/>
                  <a:pt x="71" y="44"/>
                  <a:pt x="71" y="44"/>
                </a:cubicBezTo>
                <a:cubicBezTo>
                  <a:pt x="61" y="47"/>
                  <a:pt x="61" y="47"/>
                  <a:pt x="61" y="47"/>
                </a:cubicBezTo>
                <a:cubicBezTo>
                  <a:pt x="62" y="55"/>
                  <a:pt x="62" y="55"/>
                  <a:pt x="62" y="55"/>
                </a:cubicBezTo>
                <a:cubicBezTo>
                  <a:pt x="61" y="56"/>
                  <a:pt x="60" y="57"/>
                  <a:pt x="59" y="58"/>
                </a:cubicBezTo>
                <a:cubicBezTo>
                  <a:pt x="51" y="55"/>
                  <a:pt x="51" y="55"/>
                  <a:pt x="51" y="55"/>
                </a:cubicBezTo>
                <a:cubicBezTo>
                  <a:pt x="46" y="64"/>
                  <a:pt x="46" y="64"/>
                  <a:pt x="46" y="64"/>
                </a:cubicBezTo>
                <a:cubicBezTo>
                  <a:pt x="52" y="69"/>
                  <a:pt x="52" y="69"/>
                  <a:pt x="52" y="69"/>
                </a:cubicBezTo>
                <a:cubicBezTo>
                  <a:pt x="52" y="71"/>
                  <a:pt x="51" y="72"/>
                  <a:pt x="51" y="74"/>
                </a:cubicBezTo>
                <a:cubicBezTo>
                  <a:pt x="44" y="77"/>
                  <a:pt x="44" y="77"/>
                  <a:pt x="44" y="77"/>
                </a:cubicBezTo>
                <a:cubicBezTo>
                  <a:pt x="47" y="87"/>
                  <a:pt x="47" y="87"/>
                  <a:pt x="47" y="87"/>
                </a:cubicBezTo>
                <a:cubicBezTo>
                  <a:pt x="55" y="86"/>
                  <a:pt x="55" y="86"/>
                  <a:pt x="55" y="86"/>
                </a:cubicBezTo>
                <a:cubicBezTo>
                  <a:pt x="56" y="88"/>
                  <a:pt x="57" y="89"/>
                  <a:pt x="58" y="91"/>
                </a:cubicBezTo>
                <a:cubicBezTo>
                  <a:pt x="55" y="98"/>
                  <a:pt x="55" y="98"/>
                  <a:pt x="55" y="98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69" y="97"/>
                  <a:pt x="69" y="97"/>
                  <a:pt x="69" y="97"/>
                </a:cubicBezTo>
                <a:cubicBezTo>
                  <a:pt x="70" y="97"/>
                  <a:pt x="72" y="97"/>
                  <a:pt x="74" y="97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6" y="94"/>
                  <a:pt x="86" y="94"/>
                  <a:pt x="86" y="94"/>
                </a:cubicBezTo>
                <a:cubicBezTo>
                  <a:pt x="88" y="93"/>
                  <a:pt x="89" y="92"/>
                  <a:pt x="90" y="91"/>
                </a:cubicBezTo>
                <a:cubicBezTo>
                  <a:pt x="98" y="94"/>
                  <a:pt x="98" y="94"/>
                  <a:pt x="98" y="94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6" y="80"/>
                  <a:pt x="96" y="80"/>
                  <a:pt x="96" y="80"/>
                </a:cubicBezTo>
                <a:cubicBezTo>
                  <a:pt x="97" y="78"/>
                  <a:pt x="97" y="77"/>
                  <a:pt x="97" y="75"/>
                </a:cubicBezTo>
                <a:lnTo>
                  <a:pt x="105" y="72"/>
                </a:lnTo>
                <a:close/>
                <a:moveTo>
                  <a:pt x="79" y="72"/>
                </a:moveTo>
                <a:cubicBezTo>
                  <a:pt x="78" y="70"/>
                  <a:pt x="75" y="69"/>
                  <a:pt x="72" y="70"/>
                </a:cubicBezTo>
                <a:cubicBezTo>
                  <a:pt x="70" y="71"/>
                  <a:pt x="69" y="74"/>
                  <a:pt x="70" y="77"/>
                </a:cubicBezTo>
                <a:cubicBezTo>
                  <a:pt x="71" y="80"/>
                  <a:pt x="74" y="81"/>
                  <a:pt x="77" y="79"/>
                </a:cubicBezTo>
                <a:cubicBezTo>
                  <a:pt x="79" y="78"/>
                  <a:pt x="80" y="75"/>
                  <a:pt x="79" y="72"/>
                </a:cubicBezTo>
                <a:moveTo>
                  <a:pt x="74" y="9"/>
                </a:moveTo>
                <a:cubicBezTo>
                  <a:pt x="38" y="9"/>
                  <a:pt x="9" y="39"/>
                  <a:pt x="9" y="75"/>
                </a:cubicBezTo>
                <a:cubicBezTo>
                  <a:pt x="9" y="111"/>
                  <a:pt x="38" y="140"/>
                  <a:pt x="74" y="140"/>
                </a:cubicBezTo>
                <a:cubicBezTo>
                  <a:pt x="110" y="140"/>
                  <a:pt x="140" y="111"/>
                  <a:pt x="140" y="75"/>
                </a:cubicBezTo>
                <a:cubicBezTo>
                  <a:pt x="140" y="39"/>
                  <a:pt x="110" y="9"/>
                  <a:pt x="74" y="9"/>
                </a:cubicBezTo>
                <a:moveTo>
                  <a:pt x="74" y="0"/>
                </a:moveTo>
                <a:cubicBezTo>
                  <a:pt x="116" y="0"/>
                  <a:pt x="149" y="33"/>
                  <a:pt x="149" y="75"/>
                </a:cubicBezTo>
                <a:cubicBezTo>
                  <a:pt x="149" y="116"/>
                  <a:pt x="116" y="149"/>
                  <a:pt x="74" y="149"/>
                </a:cubicBezTo>
                <a:cubicBezTo>
                  <a:pt x="33" y="149"/>
                  <a:pt x="0" y="116"/>
                  <a:pt x="0" y="75"/>
                </a:cubicBezTo>
                <a:cubicBezTo>
                  <a:pt x="0" y="33"/>
                  <a:pt x="33" y="0"/>
                  <a:pt x="74" y="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461497" y="4997899"/>
            <a:ext cx="673556" cy="696382"/>
            <a:chOff x="3233165" y="1874357"/>
            <a:chExt cx="392110" cy="392110"/>
          </a:xfrm>
          <a:solidFill>
            <a:schemeClr val="tx1"/>
          </a:solidFill>
        </p:grpSpPr>
        <p:sp>
          <p:nvSpPr>
            <p:cNvPr id="77" name="Freeform 7"/>
            <p:cNvSpPr>
              <a:spLocks noEditPoints="1"/>
            </p:cNvSpPr>
            <p:nvPr/>
          </p:nvSpPr>
          <p:spPr bwMode="black">
            <a:xfrm>
              <a:off x="3349320" y="1989867"/>
              <a:ext cx="159800" cy="161090"/>
            </a:xfrm>
            <a:custGeom>
              <a:avLst/>
              <a:gdLst>
                <a:gd name="T0" fmla="*/ 278 w 306"/>
                <a:gd name="T1" fmla="*/ 15 h 329"/>
                <a:gd name="T2" fmla="*/ 256 w 306"/>
                <a:gd name="T3" fmla="*/ 22 h 329"/>
                <a:gd name="T4" fmla="*/ 248 w 306"/>
                <a:gd name="T5" fmla="*/ 0 h 329"/>
                <a:gd name="T6" fmla="*/ 56 w 306"/>
                <a:gd name="T7" fmla="*/ 15 h 329"/>
                <a:gd name="T8" fmla="*/ 34 w 306"/>
                <a:gd name="T9" fmla="*/ 22 h 329"/>
                <a:gd name="T10" fmla="*/ 26 w 306"/>
                <a:gd name="T11" fmla="*/ 0 h 329"/>
                <a:gd name="T12" fmla="*/ 0 w 306"/>
                <a:gd name="T13" fmla="*/ 329 h 329"/>
                <a:gd name="T14" fmla="*/ 25 w 306"/>
                <a:gd name="T15" fmla="*/ 314 h 329"/>
                <a:gd name="T16" fmla="*/ 48 w 306"/>
                <a:gd name="T17" fmla="*/ 306 h 329"/>
                <a:gd name="T18" fmla="*/ 55 w 306"/>
                <a:gd name="T19" fmla="*/ 329 h 329"/>
                <a:gd name="T20" fmla="*/ 249 w 306"/>
                <a:gd name="T21" fmla="*/ 314 h 329"/>
                <a:gd name="T22" fmla="*/ 271 w 306"/>
                <a:gd name="T23" fmla="*/ 306 h 329"/>
                <a:gd name="T24" fmla="*/ 279 w 306"/>
                <a:gd name="T25" fmla="*/ 329 h 329"/>
                <a:gd name="T26" fmla="*/ 306 w 306"/>
                <a:gd name="T27" fmla="*/ 0 h 329"/>
                <a:gd name="T28" fmla="*/ 56 w 306"/>
                <a:gd name="T29" fmla="*/ 250 h 329"/>
                <a:gd name="T30" fmla="*/ 34 w 306"/>
                <a:gd name="T31" fmla="*/ 258 h 329"/>
                <a:gd name="T32" fmla="*/ 26 w 306"/>
                <a:gd name="T33" fmla="*/ 236 h 329"/>
                <a:gd name="T34" fmla="*/ 49 w 306"/>
                <a:gd name="T35" fmla="*/ 228 h 329"/>
                <a:gd name="T36" fmla="*/ 56 w 306"/>
                <a:gd name="T37" fmla="*/ 250 h 329"/>
                <a:gd name="T38" fmla="*/ 49 w 306"/>
                <a:gd name="T39" fmla="*/ 179 h 329"/>
                <a:gd name="T40" fmla="*/ 26 w 306"/>
                <a:gd name="T41" fmla="*/ 172 h 329"/>
                <a:gd name="T42" fmla="*/ 34 w 306"/>
                <a:gd name="T43" fmla="*/ 150 h 329"/>
                <a:gd name="T44" fmla="*/ 56 w 306"/>
                <a:gd name="T45" fmla="*/ 157 h 329"/>
                <a:gd name="T46" fmla="*/ 56 w 306"/>
                <a:gd name="T47" fmla="*/ 93 h 329"/>
                <a:gd name="T48" fmla="*/ 34 w 306"/>
                <a:gd name="T49" fmla="*/ 101 h 329"/>
                <a:gd name="T50" fmla="*/ 26 w 306"/>
                <a:gd name="T51" fmla="*/ 79 h 329"/>
                <a:gd name="T52" fmla="*/ 49 w 306"/>
                <a:gd name="T53" fmla="*/ 71 h 329"/>
                <a:gd name="T54" fmla="*/ 56 w 306"/>
                <a:gd name="T55" fmla="*/ 93 h 329"/>
                <a:gd name="T56" fmla="*/ 83 w 306"/>
                <a:gd name="T57" fmla="*/ 295 h 329"/>
                <a:gd name="T58" fmla="*/ 222 w 306"/>
                <a:gd name="T59" fmla="*/ 183 h 329"/>
                <a:gd name="T60" fmla="*/ 222 w 306"/>
                <a:gd name="T61" fmla="*/ 146 h 329"/>
                <a:gd name="T62" fmla="*/ 83 w 306"/>
                <a:gd name="T63" fmla="*/ 34 h 329"/>
                <a:gd name="T64" fmla="*/ 222 w 306"/>
                <a:gd name="T65" fmla="*/ 146 h 329"/>
                <a:gd name="T66" fmla="*/ 270 w 306"/>
                <a:gd name="T67" fmla="*/ 258 h 329"/>
                <a:gd name="T68" fmla="*/ 248 w 306"/>
                <a:gd name="T69" fmla="*/ 250 h 329"/>
                <a:gd name="T70" fmla="*/ 256 w 306"/>
                <a:gd name="T71" fmla="*/ 228 h 329"/>
                <a:gd name="T72" fmla="*/ 278 w 306"/>
                <a:gd name="T73" fmla="*/ 236 h 329"/>
                <a:gd name="T74" fmla="*/ 278 w 306"/>
                <a:gd name="T75" fmla="*/ 172 h 329"/>
                <a:gd name="T76" fmla="*/ 256 w 306"/>
                <a:gd name="T77" fmla="*/ 179 h 329"/>
                <a:gd name="T78" fmla="*/ 248 w 306"/>
                <a:gd name="T79" fmla="*/ 157 h 329"/>
                <a:gd name="T80" fmla="*/ 270 w 306"/>
                <a:gd name="T81" fmla="*/ 150 h 329"/>
                <a:gd name="T82" fmla="*/ 278 w 306"/>
                <a:gd name="T83" fmla="*/ 172 h 329"/>
                <a:gd name="T84" fmla="*/ 270 w 306"/>
                <a:gd name="T85" fmla="*/ 101 h 329"/>
                <a:gd name="T86" fmla="*/ 248 w 306"/>
                <a:gd name="T87" fmla="*/ 93 h 329"/>
                <a:gd name="T88" fmla="*/ 256 w 306"/>
                <a:gd name="T89" fmla="*/ 71 h 329"/>
                <a:gd name="T90" fmla="*/ 278 w 306"/>
                <a:gd name="T91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" h="329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0677" tIns="40338" rIns="80677" bIns="40338" numCol="1" rtlCol="0" anchor="ctr" anchorCtr="0" compatLnSpc="1">
              <a:prstTxWarp prst="textNoShape">
                <a:avLst/>
              </a:prstTxWarp>
            </a:bodyPr>
            <a:lstStyle/>
            <a:p>
              <a:pPr defTabSz="726033">
                <a:defRPr/>
              </a:pPr>
              <a:endParaRPr lang="en-US" sz="1765" kern="0" spc="-120" dirty="0">
                <a:solidFill>
                  <a:schemeClr val="tx1"/>
                </a:solidFill>
                <a:latin typeface="KodchiangUPC" panose="02020603050405020304" pitchFamily="18" charset="-34"/>
              </a:endParaRPr>
            </a:p>
          </p:txBody>
        </p:sp>
        <p:sp>
          <p:nvSpPr>
            <p:cNvPr id="78" name="Donut 77"/>
            <p:cNvSpPr>
              <a:spLocks noChangeAspect="1"/>
            </p:cNvSpPr>
            <p:nvPr/>
          </p:nvSpPr>
          <p:spPr bwMode="auto">
            <a:xfrm>
              <a:off x="3233165" y="1874357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7" name="Freeform 96"/>
          <p:cNvSpPr>
            <a:spLocks noEditPoints="1"/>
          </p:cNvSpPr>
          <p:nvPr/>
        </p:nvSpPr>
        <p:spPr bwMode="black">
          <a:xfrm>
            <a:off x="9368316" y="1053953"/>
            <a:ext cx="673562" cy="696388"/>
          </a:xfrm>
          <a:custGeom>
            <a:avLst/>
            <a:gdLst>
              <a:gd name="T0" fmla="*/ 81 w 149"/>
              <a:gd name="T1" fmla="*/ 87 h 149"/>
              <a:gd name="T2" fmla="*/ 62 w 149"/>
              <a:gd name="T3" fmla="*/ 81 h 149"/>
              <a:gd name="T4" fmla="*/ 68 w 149"/>
              <a:gd name="T5" fmla="*/ 62 h 149"/>
              <a:gd name="T6" fmla="*/ 87 w 149"/>
              <a:gd name="T7" fmla="*/ 68 h 149"/>
              <a:gd name="T8" fmla="*/ 81 w 149"/>
              <a:gd name="T9" fmla="*/ 87 h 149"/>
              <a:gd name="T10" fmla="*/ 105 w 149"/>
              <a:gd name="T11" fmla="*/ 72 h 149"/>
              <a:gd name="T12" fmla="*/ 102 w 149"/>
              <a:gd name="T13" fmla="*/ 62 h 149"/>
              <a:gd name="T14" fmla="*/ 94 w 149"/>
              <a:gd name="T15" fmla="*/ 63 h 149"/>
              <a:gd name="T16" fmla="*/ 91 w 149"/>
              <a:gd name="T17" fmla="*/ 59 h 149"/>
              <a:gd name="T18" fmla="*/ 94 w 149"/>
              <a:gd name="T19" fmla="*/ 51 h 149"/>
              <a:gd name="T20" fmla="*/ 85 w 149"/>
              <a:gd name="T21" fmla="*/ 46 h 149"/>
              <a:gd name="T22" fmla="*/ 80 w 149"/>
              <a:gd name="T23" fmla="*/ 53 h 149"/>
              <a:gd name="T24" fmla="*/ 74 w 149"/>
              <a:gd name="T25" fmla="*/ 52 h 149"/>
              <a:gd name="T26" fmla="*/ 71 w 149"/>
              <a:gd name="T27" fmla="*/ 44 h 149"/>
              <a:gd name="T28" fmla="*/ 61 w 149"/>
              <a:gd name="T29" fmla="*/ 47 h 149"/>
              <a:gd name="T30" fmla="*/ 62 w 149"/>
              <a:gd name="T31" fmla="*/ 55 h 149"/>
              <a:gd name="T32" fmla="*/ 59 w 149"/>
              <a:gd name="T33" fmla="*/ 58 h 149"/>
              <a:gd name="T34" fmla="*/ 51 w 149"/>
              <a:gd name="T35" fmla="*/ 55 h 149"/>
              <a:gd name="T36" fmla="*/ 46 w 149"/>
              <a:gd name="T37" fmla="*/ 64 h 149"/>
              <a:gd name="T38" fmla="*/ 52 w 149"/>
              <a:gd name="T39" fmla="*/ 69 h 149"/>
              <a:gd name="T40" fmla="*/ 51 w 149"/>
              <a:gd name="T41" fmla="*/ 74 h 149"/>
              <a:gd name="T42" fmla="*/ 44 w 149"/>
              <a:gd name="T43" fmla="*/ 77 h 149"/>
              <a:gd name="T44" fmla="*/ 47 w 149"/>
              <a:gd name="T45" fmla="*/ 87 h 149"/>
              <a:gd name="T46" fmla="*/ 55 w 149"/>
              <a:gd name="T47" fmla="*/ 86 h 149"/>
              <a:gd name="T48" fmla="*/ 58 w 149"/>
              <a:gd name="T49" fmla="*/ 91 h 149"/>
              <a:gd name="T50" fmla="*/ 55 w 149"/>
              <a:gd name="T51" fmla="*/ 98 h 149"/>
              <a:gd name="T52" fmla="*/ 64 w 149"/>
              <a:gd name="T53" fmla="*/ 103 h 149"/>
              <a:gd name="T54" fmla="*/ 69 w 149"/>
              <a:gd name="T55" fmla="*/ 97 h 149"/>
              <a:gd name="T56" fmla="*/ 74 w 149"/>
              <a:gd name="T57" fmla="*/ 97 h 149"/>
              <a:gd name="T58" fmla="*/ 77 w 149"/>
              <a:gd name="T59" fmla="*/ 105 h 149"/>
              <a:gd name="T60" fmla="*/ 87 w 149"/>
              <a:gd name="T61" fmla="*/ 102 h 149"/>
              <a:gd name="T62" fmla="*/ 86 w 149"/>
              <a:gd name="T63" fmla="*/ 94 h 149"/>
              <a:gd name="T64" fmla="*/ 90 w 149"/>
              <a:gd name="T65" fmla="*/ 91 h 149"/>
              <a:gd name="T66" fmla="*/ 98 w 149"/>
              <a:gd name="T67" fmla="*/ 94 h 149"/>
              <a:gd name="T68" fmla="*/ 103 w 149"/>
              <a:gd name="T69" fmla="*/ 85 h 149"/>
              <a:gd name="T70" fmla="*/ 96 w 149"/>
              <a:gd name="T71" fmla="*/ 80 h 149"/>
              <a:gd name="T72" fmla="*/ 97 w 149"/>
              <a:gd name="T73" fmla="*/ 75 h 149"/>
              <a:gd name="T74" fmla="*/ 105 w 149"/>
              <a:gd name="T75" fmla="*/ 72 h 149"/>
              <a:gd name="T76" fmla="*/ 79 w 149"/>
              <a:gd name="T77" fmla="*/ 72 h 149"/>
              <a:gd name="T78" fmla="*/ 72 w 149"/>
              <a:gd name="T79" fmla="*/ 70 h 149"/>
              <a:gd name="T80" fmla="*/ 70 w 149"/>
              <a:gd name="T81" fmla="*/ 77 h 149"/>
              <a:gd name="T82" fmla="*/ 77 w 149"/>
              <a:gd name="T83" fmla="*/ 79 h 149"/>
              <a:gd name="T84" fmla="*/ 79 w 149"/>
              <a:gd name="T85" fmla="*/ 72 h 149"/>
              <a:gd name="T86" fmla="*/ 74 w 149"/>
              <a:gd name="T87" fmla="*/ 9 h 149"/>
              <a:gd name="T88" fmla="*/ 9 w 149"/>
              <a:gd name="T89" fmla="*/ 75 h 149"/>
              <a:gd name="T90" fmla="*/ 74 w 149"/>
              <a:gd name="T91" fmla="*/ 140 h 149"/>
              <a:gd name="T92" fmla="*/ 140 w 149"/>
              <a:gd name="T93" fmla="*/ 75 h 149"/>
              <a:gd name="T94" fmla="*/ 74 w 149"/>
              <a:gd name="T95" fmla="*/ 9 h 149"/>
              <a:gd name="T96" fmla="*/ 74 w 149"/>
              <a:gd name="T97" fmla="*/ 0 h 149"/>
              <a:gd name="T98" fmla="*/ 149 w 149"/>
              <a:gd name="T99" fmla="*/ 75 h 149"/>
              <a:gd name="T100" fmla="*/ 74 w 149"/>
              <a:gd name="T101" fmla="*/ 149 h 149"/>
              <a:gd name="T102" fmla="*/ 0 w 149"/>
              <a:gd name="T103" fmla="*/ 75 h 149"/>
              <a:gd name="T104" fmla="*/ 74 w 149"/>
              <a:gd name="T10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" h="149">
                <a:moveTo>
                  <a:pt x="81" y="87"/>
                </a:moveTo>
                <a:cubicBezTo>
                  <a:pt x="74" y="91"/>
                  <a:pt x="65" y="88"/>
                  <a:pt x="62" y="81"/>
                </a:cubicBezTo>
                <a:cubicBezTo>
                  <a:pt x="58" y="74"/>
                  <a:pt x="61" y="66"/>
                  <a:pt x="68" y="62"/>
                </a:cubicBezTo>
                <a:cubicBezTo>
                  <a:pt x="75" y="58"/>
                  <a:pt x="83" y="61"/>
                  <a:pt x="87" y="68"/>
                </a:cubicBezTo>
                <a:cubicBezTo>
                  <a:pt x="91" y="75"/>
                  <a:pt x="88" y="84"/>
                  <a:pt x="81" y="87"/>
                </a:cubicBezTo>
                <a:moveTo>
                  <a:pt x="105" y="72"/>
                </a:moveTo>
                <a:cubicBezTo>
                  <a:pt x="102" y="62"/>
                  <a:pt x="102" y="62"/>
                  <a:pt x="102" y="62"/>
                </a:cubicBezTo>
                <a:cubicBezTo>
                  <a:pt x="94" y="63"/>
                  <a:pt x="94" y="63"/>
                  <a:pt x="94" y="63"/>
                </a:cubicBezTo>
                <a:cubicBezTo>
                  <a:pt x="93" y="62"/>
                  <a:pt x="92" y="60"/>
                  <a:pt x="91" y="59"/>
                </a:cubicBezTo>
                <a:cubicBezTo>
                  <a:pt x="94" y="51"/>
                  <a:pt x="94" y="51"/>
                  <a:pt x="94" y="51"/>
                </a:cubicBezTo>
                <a:cubicBezTo>
                  <a:pt x="85" y="46"/>
                  <a:pt x="85" y="46"/>
                  <a:pt x="85" y="46"/>
                </a:cubicBezTo>
                <a:cubicBezTo>
                  <a:pt x="80" y="53"/>
                  <a:pt x="80" y="53"/>
                  <a:pt x="80" y="53"/>
                </a:cubicBezTo>
                <a:cubicBezTo>
                  <a:pt x="78" y="52"/>
                  <a:pt x="76" y="52"/>
                  <a:pt x="74" y="52"/>
                </a:cubicBezTo>
                <a:cubicBezTo>
                  <a:pt x="71" y="44"/>
                  <a:pt x="71" y="44"/>
                  <a:pt x="71" y="44"/>
                </a:cubicBezTo>
                <a:cubicBezTo>
                  <a:pt x="61" y="47"/>
                  <a:pt x="61" y="47"/>
                  <a:pt x="61" y="47"/>
                </a:cubicBezTo>
                <a:cubicBezTo>
                  <a:pt x="62" y="55"/>
                  <a:pt x="62" y="55"/>
                  <a:pt x="62" y="55"/>
                </a:cubicBezTo>
                <a:cubicBezTo>
                  <a:pt x="61" y="56"/>
                  <a:pt x="60" y="57"/>
                  <a:pt x="59" y="58"/>
                </a:cubicBezTo>
                <a:cubicBezTo>
                  <a:pt x="51" y="55"/>
                  <a:pt x="51" y="55"/>
                  <a:pt x="51" y="55"/>
                </a:cubicBezTo>
                <a:cubicBezTo>
                  <a:pt x="46" y="64"/>
                  <a:pt x="46" y="64"/>
                  <a:pt x="46" y="64"/>
                </a:cubicBezTo>
                <a:cubicBezTo>
                  <a:pt x="52" y="69"/>
                  <a:pt x="52" y="69"/>
                  <a:pt x="52" y="69"/>
                </a:cubicBezTo>
                <a:cubicBezTo>
                  <a:pt x="52" y="71"/>
                  <a:pt x="51" y="72"/>
                  <a:pt x="51" y="74"/>
                </a:cubicBezTo>
                <a:cubicBezTo>
                  <a:pt x="44" y="77"/>
                  <a:pt x="44" y="77"/>
                  <a:pt x="44" y="77"/>
                </a:cubicBezTo>
                <a:cubicBezTo>
                  <a:pt x="47" y="87"/>
                  <a:pt x="47" y="87"/>
                  <a:pt x="47" y="87"/>
                </a:cubicBezTo>
                <a:cubicBezTo>
                  <a:pt x="55" y="86"/>
                  <a:pt x="55" y="86"/>
                  <a:pt x="55" y="86"/>
                </a:cubicBezTo>
                <a:cubicBezTo>
                  <a:pt x="56" y="88"/>
                  <a:pt x="57" y="89"/>
                  <a:pt x="58" y="91"/>
                </a:cubicBezTo>
                <a:cubicBezTo>
                  <a:pt x="55" y="98"/>
                  <a:pt x="55" y="98"/>
                  <a:pt x="55" y="98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69" y="97"/>
                  <a:pt x="69" y="97"/>
                  <a:pt x="69" y="97"/>
                </a:cubicBezTo>
                <a:cubicBezTo>
                  <a:pt x="70" y="97"/>
                  <a:pt x="72" y="97"/>
                  <a:pt x="74" y="97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6" y="94"/>
                  <a:pt x="86" y="94"/>
                  <a:pt x="86" y="94"/>
                </a:cubicBezTo>
                <a:cubicBezTo>
                  <a:pt x="88" y="93"/>
                  <a:pt x="89" y="92"/>
                  <a:pt x="90" y="91"/>
                </a:cubicBezTo>
                <a:cubicBezTo>
                  <a:pt x="98" y="94"/>
                  <a:pt x="98" y="94"/>
                  <a:pt x="98" y="94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6" y="80"/>
                  <a:pt x="96" y="80"/>
                  <a:pt x="96" y="80"/>
                </a:cubicBezTo>
                <a:cubicBezTo>
                  <a:pt x="97" y="78"/>
                  <a:pt x="97" y="77"/>
                  <a:pt x="97" y="75"/>
                </a:cubicBezTo>
                <a:lnTo>
                  <a:pt x="105" y="72"/>
                </a:lnTo>
                <a:close/>
                <a:moveTo>
                  <a:pt x="79" y="72"/>
                </a:moveTo>
                <a:cubicBezTo>
                  <a:pt x="78" y="70"/>
                  <a:pt x="75" y="69"/>
                  <a:pt x="72" y="70"/>
                </a:cubicBezTo>
                <a:cubicBezTo>
                  <a:pt x="70" y="71"/>
                  <a:pt x="69" y="74"/>
                  <a:pt x="70" y="77"/>
                </a:cubicBezTo>
                <a:cubicBezTo>
                  <a:pt x="71" y="80"/>
                  <a:pt x="74" y="81"/>
                  <a:pt x="77" y="79"/>
                </a:cubicBezTo>
                <a:cubicBezTo>
                  <a:pt x="79" y="78"/>
                  <a:pt x="80" y="75"/>
                  <a:pt x="79" y="72"/>
                </a:cubicBezTo>
                <a:moveTo>
                  <a:pt x="74" y="9"/>
                </a:moveTo>
                <a:cubicBezTo>
                  <a:pt x="38" y="9"/>
                  <a:pt x="9" y="39"/>
                  <a:pt x="9" y="75"/>
                </a:cubicBezTo>
                <a:cubicBezTo>
                  <a:pt x="9" y="111"/>
                  <a:pt x="38" y="140"/>
                  <a:pt x="74" y="140"/>
                </a:cubicBezTo>
                <a:cubicBezTo>
                  <a:pt x="110" y="140"/>
                  <a:pt x="140" y="111"/>
                  <a:pt x="140" y="75"/>
                </a:cubicBezTo>
                <a:cubicBezTo>
                  <a:pt x="140" y="39"/>
                  <a:pt x="110" y="9"/>
                  <a:pt x="74" y="9"/>
                </a:cubicBezTo>
                <a:moveTo>
                  <a:pt x="74" y="0"/>
                </a:moveTo>
                <a:cubicBezTo>
                  <a:pt x="116" y="0"/>
                  <a:pt x="149" y="33"/>
                  <a:pt x="149" y="75"/>
                </a:cubicBezTo>
                <a:cubicBezTo>
                  <a:pt x="149" y="116"/>
                  <a:pt x="116" y="149"/>
                  <a:pt x="74" y="149"/>
                </a:cubicBezTo>
                <a:cubicBezTo>
                  <a:pt x="33" y="149"/>
                  <a:pt x="0" y="116"/>
                  <a:pt x="0" y="75"/>
                </a:cubicBezTo>
                <a:cubicBezTo>
                  <a:pt x="0" y="33"/>
                  <a:pt x="33" y="0"/>
                  <a:pt x="74" y="0"/>
                </a:cubicBezTo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black">
          <a:xfrm>
            <a:off x="10322050" y="5491201"/>
            <a:ext cx="689925" cy="673835"/>
          </a:xfrm>
          <a:custGeom>
            <a:avLst/>
            <a:gdLst>
              <a:gd name="T0" fmla="*/ 76 w 153"/>
              <a:gd name="T1" fmla="*/ 9 h 144"/>
              <a:gd name="T2" fmla="*/ 76 w 153"/>
              <a:gd name="T3" fmla="*/ 9 h 144"/>
              <a:gd name="T4" fmla="*/ 76 w 153"/>
              <a:gd name="T5" fmla="*/ 9 h 144"/>
              <a:gd name="T6" fmla="*/ 14 w 153"/>
              <a:gd name="T7" fmla="*/ 64 h 144"/>
              <a:gd name="T8" fmla="*/ 27 w 153"/>
              <a:gd name="T9" fmla="*/ 110 h 144"/>
              <a:gd name="T10" fmla="*/ 68 w 153"/>
              <a:gd name="T11" fmla="*/ 134 h 144"/>
              <a:gd name="T12" fmla="*/ 76 w 153"/>
              <a:gd name="T13" fmla="*/ 134 h 144"/>
              <a:gd name="T14" fmla="*/ 138 w 153"/>
              <a:gd name="T15" fmla="*/ 80 h 144"/>
              <a:gd name="T16" fmla="*/ 126 w 153"/>
              <a:gd name="T17" fmla="*/ 34 h 144"/>
              <a:gd name="T18" fmla="*/ 85 w 153"/>
              <a:gd name="T19" fmla="*/ 10 h 144"/>
              <a:gd name="T20" fmla="*/ 76 w 153"/>
              <a:gd name="T21" fmla="*/ 9 h 144"/>
              <a:gd name="T22" fmla="*/ 76 w 153"/>
              <a:gd name="T23" fmla="*/ 0 h 144"/>
              <a:gd name="T24" fmla="*/ 86 w 153"/>
              <a:gd name="T25" fmla="*/ 1 h 144"/>
              <a:gd name="T26" fmla="*/ 148 w 153"/>
              <a:gd name="T27" fmla="*/ 81 h 144"/>
              <a:gd name="T28" fmla="*/ 76 w 153"/>
              <a:gd name="T29" fmla="*/ 144 h 144"/>
              <a:gd name="T30" fmla="*/ 67 w 153"/>
              <a:gd name="T31" fmla="*/ 143 h 144"/>
              <a:gd name="T32" fmla="*/ 5 w 153"/>
              <a:gd name="T33" fmla="*/ 62 h 144"/>
              <a:gd name="T34" fmla="*/ 76 w 153"/>
              <a:gd name="T35" fmla="*/ 0 h 144"/>
              <a:gd name="T36" fmla="*/ 89 w 153"/>
              <a:gd name="T37" fmla="*/ 34 h 144"/>
              <a:gd name="T38" fmla="*/ 82 w 153"/>
              <a:gd name="T39" fmla="*/ 41 h 144"/>
              <a:gd name="T40" fmla="*/ 76 w 153"/>
              <a:gd name="T41" fmla="*/ 34 h 144"/>
              <a:gd name="T42" fmla="*/ 82 w 153"/>
              <a:gd name="T43" fmla="*/ 27 h 144"/>
              <a:gd name="T44" fmla="*/ 89 w 153"/>
              <a:gd name="T45" fmla="*/ 34 h 144"/>
              <a:gd name="T46" fmla="*/ 73 w 153"/>
              <a:gd name="T47" fmla="*/ 39 h 144"/>
              <a:gd name="T48" fmla="*/ 55 w 153"/>
              <a:gd name="T49" fmla="*/ 49 h 144"/>
              <a:gd name="T50" fmla="*/ 54 w 153"/>
              <a:gd name="T51" fmla="*/ 68 h 144"/>
              <a:gd name="T52" fmla="*/ 60 w 153"/>
              <a:gd name="T53" fmla="*/ 68 h 144"/>
              <a:gd name="T54" fmla="*/ 61 w 153"/>
              <a:gd name="T55" fmla="*/ 53 h 144"/>
              <a:gd name="T56" fmla="*/ 68 w 153"/>
              <a:gd name="T57" fmla="*/ 49 h 144"/>
              <a:gd name="T58" fmla="*/ 63 w 153"/>
              <a:gd name="T59" fmla="*/ 64 h 144"/>
              <a:gd name="T60" fmla="*/ 65 w 153"/>
              <a:gd name="T61" fmla="*/ 72 h 144"/>
              <a:gd name="T62" fmla="*/ 53 w 153"/>
              <a:gd name="T63" fmla="*/ 109 h 144"/>
              <a:gd name="T64" fmla="*/ 61 w 153"/>
              <a:gd name="T65" fmla="*/ 111 h 144"/>
              <a:gd name="T66" fmla="*/ 71 w 153"/>
              <a:gd name="T67" fmla="*/ 84 h 144"/>
              <a:gd name="T68" fmla="*/ 74 w 153"/>
              <a:gd name="T69" fmla="*/ 89 h 144"/>
              <a:gd name="T70" fmla="*/ 81 w 153"/>
              <a:gd name="T71" fmla="*/ 111 h 144"/>
              <a:gd name="T72" fmla="*/ 89 w 153"/>
              <a:gd name="T73" fmla="*/ 108 h 144"/>
              <a:gd name="T74" fmla="*/ 82 w 153"/>
              <a:gd name="T75" fmla="*/ 83 h 144"/>
              <a:gd name="T76" fmla="*/ 75 w 153"/>
              <a:gd name="T77" fmla="*/ 72 h 144"/>
              <a:gd name="T78" fmla="*/ 81 w 153"/>
              <a:gd name="T79" fmla="*/ 56 h 144"/>
              <a:gd name="T80" fmla="*/ 83 w 153"/>
              <a:gd name="T81" fmla="*/ 62 h 144"/>
              <a:gd name="T82" fmla="*/ 98 w 153"/>
              <a:gd name="T83" fmla="*/ 68 h 144"/>
              <a:gd name="T84" fmla="*/ 100 w 153"/>
              <a:gd name="T85" fmla="*/ 62 h 144"/>
              <a:gd name="T86" fmla="*/ 88 w 153"/>
              <a:gd name="T87" fmla="*/ 57 h 144"/>
              <a:gd name="T88" fmla="*/ 85 w 153"/>
              <a:gd name="T89" fmla="*/ 44 h 144"/>
              <a:gd name="T90" fmla="*/ 73 w 153"/>
              <a:gd name="T91" fmla="*/ 3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3" h="144"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45" y="9"/>
                  <a:pt x="19" y="33"/>
                  <a:pt x="14" y="64"/>
                </a:cubicBezTo>
                <a:cubicBezTo>
                  <a:pt x="12" y="80"/>
                  <a:pt x="16" y="97"/>
                  <a:pt x="27" y="110"/>
                </a:cubicBezTo>
                <a:cubicBezTo>
                  <a:pt x="37" y="123"/>
                  <a:pt x="51" y="132"/>
                  <a:pt x="68" y="134"/>
                </a:cubicBezTo>
                <a:cubicBezTo>
                  <a:pt x="71" y="134"/>
                  <a:pt x="74" y="134"/>
                  <a:pt x="76" y="134"/>
                </a:cubicBezTo>
                <a:cubicBezTo>
                  <a:pt x="107" y="134"/>
                  <a:pt x="134" y="111"/>
                  <a:pt x="138" y="80"/>
                </a:cubicBezTo>
                <a:cubicBezTo>
                  <a:pt x="140" y="64"/>
                  <a:pt x="136" y="47"/>
                  <a:pt x="126" y="34"/>
                </a:cubicBezTo>
                <a:cubicBezTo>
                  <a:pt x="116" y="21"/>
                  <a:pt x="101" y="12"/>
                  <a:pt x="85" y="10"/>
                </a:cubicBezTo>
                <a:cubicBezTo>
                  <a:pt x="82" y="10"/>
                  <a:pt x="79" y="9"/>
                  <a:pt x="76" y="9"/>
                </a:cubicBezTo>
                <a:moveTo>
                  <a:pt x="76" y="0"/>
                </a:moveTo>
                <a:cubicBezTo>
                  <a:pt x="79" y="0"/>
                  <a:pt x="83" y="0"/>
                  <a:pt x="86" y="1"/>
                </a:cubicBezTo>
                <a:cubicBezTo>
                  <a:pt x="125" y="6"/>
                  <a:pt x="153" y="42"/>
                  <a:pt x="148" y="81"/>
                </a:cubicBezTo>
                <a:cubicBezTo>
                  <a:pt x="143" y="118"/>
                  <a:pt x="112" y="144"/>
                  <a:pt x="76" y="144"/>
                </a:cubicBezTo>
                <a:cubicBezTo>
                  <a:pt x="73" y="144"/>
                  <a:pt x="70" y="144"/>
                  <a:pt x="67" y="143"/>
                </a:cubicBezTo>
                <a:cubicBezTo>
                  <a:pt x="27" y="138"/>
                  <a:pt x="0" y="102"/>
                  <a:pt x="5" y="62"/>
                </a:cubicBezTo>
                <a:cubicBezTo>
                  <a:pt x="10" y="26"/>
                  <a:pt x="41" y="0"/>
                  <a:pt x="76" y="0"/>
                </a:cubicBezTo>
                <a:moveTo>
                  <a:pt x="89" y="34"/>
                </a:moveTo>
                <a:cubicBezTo>
                  <a:pt x="89" y="38"/>
                  <a:pt x="86" y="41"/>
                  <a:pt x="82" y="41"/>
                </a:cubicBezTo>
                <a:cubicBezTo>
                  <a:pt x="79" y="41"/>
                  <a:pt x="76" y="38"/>
                  <a:pt x="76" y="34"/>
                </a:cubicBezTo>
                <a:cubicBezTo>
                  <a:pt x="76" y="30"/>
                  <a:pt x="79" y="27"/>
                  <a:pt x="82" y="27"/>
                </a:cubicBezTo>
                <a:cubicBezTo>
                  <a:pt x="86" y="27"/>
                  <a:pt x="89" y="30"/>
                  <a:pt x="89" y="34"/>
                </a:cubicBezTo>
                <a:moveTo>
                  <a:pt x="73" y="39"/>
                </a:moveTo>
                <a:cubicBezTo>
                  <a:pt x="55" y="49"/>
                  <a:pt x="55" y="49"/>
                  <a:pt x="55" y="49"/>
                </a:cubicBezTo>
                <a:cubicBezTo>
                  <a:pt x="54" y="68"/>
                  <a:pt x="54" y="68"/>
                  <a:pt x="54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1" y="53"/>
                  <a:pt x="61" y="53"/>
                  <a:pt x="61" y="53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4" y="62"/>
                  <a:pt x="63" y="64"/>
                </a:cubicBezTo>
                <a:cubicBezTo>
                  <a:pt x="63" y="66"/>
                  <a:pt x="64" y="70"/>
                  <a:pt x="65" y="72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1" y="84"/>
                  <a:pt x="71" y="84"/>
                  <a:pt x="71" y="84"/>
                </a:cubicBezTo>
                <a:cubicBezTo>
                  <a:pt x="74" y="89"/>
                  <a:pt x="74" y="89"/>
                  <a:pt x="74" y="89"/>
                </a:cubicBezTo>
                <a:cubicBezTo>
                  <a:pt x="81" y="111"/>
                  <a:pt x="81" y="111"/>
                  <a:pt x="81" y="111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82" y="83"/>
                  <a:pt x="82" y="83"/>
                  <a:pt x="82" y="83"/>
                </a:cubicBezTo>
                <a:cubicBezTo>
                  <a:pt x="75" y="72"/>
                  <a:pt x="75" y="72"/>
                  <a:pt x="75" y="72"/>
                </a:cubicBezTo>
                <a:cubicBezTo>
                  <a:pt x="81" y="56"/>
                  <a:pt x="81" y="56"/>
                  <a:pt x="81" y="56"/>
                </a:cubicBezTo>
                <a:cubicBezTo>
                  <a:pt x="83" y="62"/>
                  <a:pt x="83" y="62"/>
                  <a:pt x="83" y="62"/>
                </a:cubicBezTo>
                <a:cubicBezTo>
                  <a:pt x="98" y="68"/>
                  <a:pt x="98" y="68"/>
                  <a:pt x="98" y="68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88" y="57"/>
                  <a:pt x="88" y="57"/>
                  <a:pt x="88" y="57"/>
                </a:cubicBezTo>
                <a:cubicBezTo>
                  <a:pt x="85" y="44"/>
                  <a:pt x="85" y="44"/>
                  <a:pt x="85" y="44"/>
                </a:cubicBezTo>
                <a:lnTo>
                  <a:pt x="73" y="3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635" tIns="44817" rIns="89635" bIns="44817" numCol="1" anchor="t" anchorCtr="0" compatLnSpc="1">
            <a:prstTxWarp prst="textNoShape">
              <a:avLst/>
            </a:prstTxWarp>
          </a:bodyPr>
          <a:lstStyle/>
          <a:p>
            <a:pPr defTabSz="672201">
              <a:defRPr/>
            </a:pPr>
            <a:endParaRPr lang="en-US" sz="1765" kern="0" dirty="0">
              <a:solidFill>
                <a:schemeClr val="tx1"/>
              </a:solidFill>
              <a:latin typeface="Blender Pro Book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0431172" y="1557049"/>
            <a:ext cx="673556" cy="696382"/>
            <a:chOff x="4604545" y="1640238"/>
            <a:chExt cx="392110" cy="392110"/>
          </a:xfrm>
          <a:solidFill>
            <a:schemeClr val="tx1"/>
          </a:solidFill>
        </p:grpSpPr>
        <p:grpSp>
          <p:nvGrpSpPr>
            <p:cNvPr id="100" name="Group 99"/>
            <p:cNvGrpSpPr/>
            <p:nvPr/>
          </p:nvGrpSpPr>
          <p:grpSpPr bwMode="black">
            <a:xfrm>
              <a:off x="4673640" y="1736214"/>
              <a:ext cx="253920" cy="200159"/>
              <a:chOff x="3358790" y="376388"/>
              <a:chExt cx="1516063" cy="1195388"/>
            </a:xfrm>
            <a:grpFill/>
          </p:grpSpPr>
          <p:sp>
            <p:nvSpPr>
              <p:cNvPr id="102" name="Freeform 26"/>
              <p:cNvSpPr>
                <a:spLocks/>
              </p:cNvSpPr>
              <p:nvPr/>
            </p:nvSpPr>
            <p:spPr bwMode="black">
              <a:xfrm>
                <a:off x="3703278" y="376388"/>
                <a:ext cx="1171575" cy="1128713"/>
              </a:xfrm>
              <a:custGeom>
                <a:avLst/>
                <a:gdLst>
                  <a:gd name="T0" fmla="*/ 36 w 312"/>
                  <a:gd name="T1" fmla="*/ 0 h 301"/>
                  <a:gd name="T2" fmla="*/ 0 w 312"/>
                  <a:gd name="T3" fmla="*/ 94 h 301"/>
                  <a:gd name="T4" fmla="*/ 32 w 312"/>
                  <a:gd name="T5" fmla="*/ 94 h 301"/>
                  <a:gd name="T6" fmla="*/ 54 w 312"/>
                  <a:gd name="T7" fmla="*/ 39 h 301"/>
                  <a:gd name="T8" fmla="*/ 272 w 312"/>
                  <a:gd name="T9" fmla="*/ 124 h 301"/>
                  <a:gd name="T10" fmla="*/ 219 w 312"/>
                  <a:gd name="T11" fmla="*/ 262 h 301"/>
                  <a:gd name="T12" fmla="*/ 219 w 312"/>
                  <a:gd name="T13" fmla="*/ 295 h 301"/>
                  <a:gd name="T14" fmla="*/ 237 w 312"/>
                  <a:gd name="T15" fmla="*/ 301 h 301"/>
                  <a:gd name="T16" fmla="*/ 312 w 312"/>
                  <a:gd name="T17" fmla="*/ 106 h 301"/>
                  <a:gd name="T18" fmla="*/ 36 w 312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2" h="301">
                    <a:moveTo>
                      <a:pt x="36" y="0"/>
                    </a:moveTo>
                    <a:cubicBezTo>
                      <a:pt x="0" y="94"/>
                      <a:pt x="0" y="94"/>
                      <a:pt x="0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41" y="73"/>
                      <a:pt x="54" y="39"/>
                      <a:pt x="54" y="39"/>
                    </a:cubicBez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19" y="262"/>
                      <a:pt x="219" y="262"/>
                      <a:pt x="219" y="262"/>
                    </a:cubicBezTo>
                    <a:cubicBezTo>
                      <a:pt x="219" y="295"/>
                      <a:pt x="219" y="295"/>
                      <a:pt x="219" y="295"/>
                    </a:cubicBezTo>
                    <a:cubicBezTo>
                      <a:pt x="237" y="301"/>
                      <a:pt x="237" y="301"/>
                      <a:pt x="237" y="301"/>
                    </a:cubicBezTo>
                    <a:cubicBezTo>
                      <a:pt x="312" y="106"/>
                      <a:pt x="312" y="106"/>
                      <a:pt x="312" y="106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3" name="Freeform 27"/>
              <p:cNvSpPr>
                <a:spLocks noEditPoints="1"/>
              </p:cNvSpPr>
              <p:nvPr/>
            </p:nvSpPr>
            <p:spPr bwMode="black">
              <a:xfrm>
                <a:off x="3358790" y="789138"/>
                <a:ext cx="1106488" cy="782638"/>
              </a:xfrm>
              <a:custGeom>
                <a:avLst/>
                <a:gdLst>
                  <a:gd name="T0" fmla="*/ 0 w 697"/>
                  <a:gd name="T1" fmla="*/ 0 h 493"/>
                  <a:gd name="T2" fmla="*/ 0 w 697"/>
                  <a:gd name="T3" fmla="*/ 493 h 493"/>
                  <a:gd name="T4" fmla="*/ 697 w 697"/>
                  <a:gd name="T5" fmla="*/ 493 h 493"/>
                  <a:gd name="T6" fmla="*/ 697 w 697"/>
                  <a:gd name="T7" fmla="*/ 0 h 493"/>
                  <a:gd name="T8" fmla="*/ 0 w 697"/>
                  <a:gd name="T9" fmla="*/ 0 h 493"/>
                  <a:gd name="T10" fmla="*/ 626 w 697"/>
                  <a:gd name="T11" fmla="*/ 422 h 493"/>
                  <a:gd name="T12" fmla="*/ 71 w 697"/>
                  <a:gd name="T13" fmla="*/ 422 h 493"/>
                  <a:gd name="T14" fmla="*/ 71 w 697"/>
                  <a:gd name="T15" fmla="*/ 73 h 493"/>
                  <a:gd name="T16" fmla="*/ 626 w 697"/>
                  <a:gd name="T17" fmla="*/ 73 h 493"/>
                  <a:gd name="T18" fmla="*/ 626 w 697"/>
                  <a:gd name="T19" fmla="*/ 42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7" h="493">
                    <a:moveTo>
                      <a:pt x="0" y="0"/>
                    </a:moveTo>
                    <a:lnTo>
                      <a:pt x="0" y="493"/>
                    </a:lnTo>
                    <a:lnTo>
                      <a:pt x="697" y="493"/>
                    </a:lnTo>
                    <a:lnTo>
                      <a:pt x="697" y="0"/>
                    </a:lnTo>
                    <a:lnTo>
                      <a:pt x="0" y="0"/>
                    </a:lnTo>
                    <a:close/>
                    <a:moveTo>
                      <a:pt x="626" y="422"/>
                    </a:moveTo>
                    <a:lnTo>
                      <a:pt x="71" y="422"/>
                    </a:lnTo>
                    <a:lnTo>
                      <a:pt x="71" y="73"/>
                    </a:lnTo>
                    <a:lnTo>
                      <a:pt x="626" y="73"/>
                    </a:lnTo>
                    <a:lnTo>
                      <a:pt x="626" y="42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4" name="Freeform 28"/>
              <p:cNvSpPr>
                <a:spLocks/>
              </p:cNvSpPr>
              <p:nvPr/>
            </p:nvSpPr>
            <p:spPr bwMode="black">
              <a:xfrm>
                <a:off x="3565165" y="1189188"/>
                <a:ext cx="401638" cy="338138"/>
              </a:xfrm>
              <a:custGeom>
                <a:avLst/>
                <a:gdLst>
                  <a:gd name="T0" fmla="*/ 0 w 107"/>
                  <a:gd name="T1" fmla="*/ 90 h 90"/>
                  <a:gd name="T2" fmla="*/ 54 w 107"/>
                  <a:gd name="T3" fmla="*/ 0 h 90"/>
                  <a:gd name="T4" fmla="*/ 107 w 107"/>
                  <a:gd name="T5" fmla="*/ 90 h 90"/>
                  <a:gd name="T6" fmla="*/ 0 w 107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" h="90">
                    <a:moveTo>
                      <a:pt x="0" y="90"/>
                    </a:moveTo>
                    <a:cubicBezTo>
                      <a:pt x="0" y="40"/>
                      <a:pt x="8" y="0"/>
                      <a:pt x="54" y="0"/>
                    </a:cubicBezTo>
                    <a:cubicBezTo>
                      <a:pt x="99" y="0"/>
                      <a:pt x="107" y="40"/>
                      <a:pt x="107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5" name="Freeform 29"/>
              <p:cNvSpPr>
                <a:spLocks/>
              </p:cNvSpPr>
              <p:nvPr/>
            </p:nvSpPr>
            <p:spPr bwMode="black">
              <a:xfrm>
                <a:off x="3958865" y="1230463"/>
                <a:ext cx="225425" cy="244475"/>
              </a:xfrm>
              <a:custGeom>
                <a:avLst/>
                <a:gdLst>
                  <a:gd name="T0" fmla="*/ 0 w 60"/>
                  <a:gd name="T1" fmla="*/ 4 h 65"/>
                  <a:gd name="T2" fmla="*/ 14 w 60"/>
                  <a:gd name="T3" fmla="*/ 65 h 65"/>
                  <a:gd name="T4" fmla="*/ 60 w 60"/>
                  <a:gd name="T5" fmla="*/ 65 h 65"/>
                  <a:gd name="T6" fmla="*/ 18 w 60"/>
                  <a:gd name="T7" fmla="*/ 0 h 65"/>
                  <a:gd name="T8" fmla="*/ 0 w 60"/>
                  <a:gd name="T9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5">
                    <a:moveTo>
                      <a:pt x="0" y="4"/>
                    </a:moveTo>
                    <a:cubicBezTo>
                      <a:pt x="11" y="22"/>
                      <a:pt x="14" y="46"/>
                      <a:pt x="14" y="65"/>
                    </a:cubicBezTo>
                    <a:cubicBezTo>
                      <a:pt x="20" y="65"/>
                      <a:pt x="53" y="65"/>
                      <a:pt x="60" y="65"/>
                    </a:cubicBezTo>
                    <a:cubicBezTo>
                      <a:pt x="59" y="19"/>
                      <a:pt x="46" y="0"/>
                      <a:pt x="18" y="0"/>
                    </a:cubicBezTo>
                    <a:cubicBezTo>
                      <a:pt x="11" y="0"/>
                      <a:pt x="5" y="1"/>
                      <a:pt x="0" y="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6" name="Oval 30"/>
              <p:cNvSpPr>
                <a:spLocks noChangeArrowheads="1"/>
              </p:cNvSpPr>
              <p:nvPr/>
            </p:nvSpPr>
            <p:spPr bwMode="black">
              <a:xfrm>
                <a:off x="3647715" y="930426"/>
                <a:ext cx="239713" cy="239713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  <p:sp>
            <p:nvSpPr>
              <p:cNvPr id="107" name="Oval 31"/>
              <p:cNvSpPr>
                <a:spLocks noChangeArrowheads="1"/>
              </p:cNvSpPr>
              <p:nvPr/>
            </p:nvSpPr>
            <p:spPr bwMode="black">
              <a:xfrm>
                <a:off x="3933465" y="1020913"/>
                <a:ext cx="182563" cy="179388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89631" tIns="44815" rIns="89631" bIns="44815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26033">
                  <a:defRPr/>
                </a:pPr>
                <a:endParaRPr lang="en-US" sz="1765" kern="0" spc="-120" dirty="0">
                  <a:solidFill>
                    <a:schemeClr val="tx1"/>
                  </a:solidFill>
                  <a:latin typeface="KodchiangUPC" panose="02020603050405020304" pitchFamily="18" charset="-34"/>
                </a:endParaRPr>
              </a:p>
            </p:txBody>
          </p:sp>
        </p:grpSp>
        <p:sp>
          <p:nvSpPr>
            <p:cNvPr id="101" name="Donut 100"/>
            <p:cNvSpPr>
              <a:spLocks noChangeAspect="1"/>
            </p:cNvSpPr>
            <p:nvPr/>
          </p:nvSpPr>
          <p:spPr bwMode="auto">
            <a:xfrm>
              <a:off x="4604545" y="1640238"/>
              <a:ext cx="392110" cy="392110"/>
            </a:xfrm>
            <a:prstGeom prst="donut">
              <a:avLst>
                <a:gd name="adj" fmla="val 6317"/>
              </a:avLst>
            </a:pr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635" tIns="44817" rIns="44817" bIns="8963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spc="-49" dirty="0">
                <a:solidFill>
                  <a:schemeClr val="tx1"/>
                </a:solidFill>
                <a:latin typeface="Blender Pro Book" panose="02000506030000020004" pitchFamily="50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60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Reliable Actor failover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sz="quarter" idx="4294967295"/>
          </p:nvPr>
        </p:nvSpPr>
        <p:spPr>
          <a:xfrm>
            <a:off x="679971" y="1723726"/>
            <a:ext cx="4893039" cy="450562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Types of reconfiguration</a:t>
            </a:r>
          </a:p>
          <a:p>
            <a:pPr marL="840177" lvl="1" indent="-374588"/>
            <a:r>
              <a:rPr lang="en-US" sz="2200" dirty="0"/>
              <a:t>Primary failover</a:t>
            </a:r>
          </a:p>
          <a:p>
            <a:pPr marL="840177" lvl="1" indent="-374588"/>
            <a:r>
              <a:rPr lang="en-US" sz="2200" dirty="0"/>
              <a:t>Removing a failed secondary </a:t>
            </a:r>
          </a:p>
          <a:p>
            <a:pPr marL="840177" lvl="1" indent="-374588"/>
            <a:r>
              <a:rPr lang="en-US" sz="2200" dirty="0"/>
              <a:t>Adding recovered replica</a:t>
            </a:r>
          </a:p>
          <a:p>
            <a:pPr marL="840177" lvl="1" indent="-374588"/>
            <a:r>
              <a:rPr lang="en-US" sz="2200" dirty="0"/>
              <a:t>Building a new secondary</a:t>
            </a:r>
          </a:p>
          <a:p>
            <a:pPr marL="840177" lvl="1" indent="-374588"/>
            <a:endParaRPr lang="en-US" sz="2200" dirty="0"/>
          </a:p>
          <a:p>
            <a:pPr>
              <a:lnSpc>
                <a:spcPct val="90000"/>
              </a:lnSpc>
            </a:pPr>
            <a:r>
              <a:rPr lang="en-US" dirty="0"/>
              <a:t>Replica States</a:t>
            </a:r>
          </a:p>
          <a:p>
            <a:pPr marL="840177" lvl="1" indent="-374588"/>
            <a:r>
              <a:rPr lang="en-US" sz="2200" dirty="0"/>
              <a:t>None</a:t>
            </a:r>
          </a:p>
          <a:p>
            <a:pPr marL="840177" lvl="1" indent="-374588"/>
            <a:r>
              <a:rPr lang="en-US" sz="2200" dirty="0"/>
              <a:t>Idle Secondary </a:t>
            </a:r>
          </a:p>
          <a:p>
            <a:pPr marL="840177" lvl="1" indent="-374588"/>
            <a:r>
              <a:rPr lang="en-US" sz="2200" dirty="0"/>
              <a:t>Active Secondary</a:t>
            </a:r>
          </a:p>
          <a:p>
            <a:pPr marL="840177" lvl="1" indent="-374588"/>
            <a:r>
              <a:rPr lang="en-US" sz="2200" dirty="0"/>
              <a:t>Primary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572216" y="3352811"/>
            <a:ext cx="7517334" cy="2057109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1200" y="0"/>
              </a:cxn>
              <a:cxn ang="0">
                <a:pos x="2400" y="576"/>
              </a:cxn>
            </a:cxnLst>
            <a:rect l="0" t="0" r="r" b="b"/>
            <a:pathLst>
              <a:path w="2400" h="576">
                <a:moveTo>
                  <a:pt x="0" y="576"/>
                </a:moveTo>
                <a:cubicBezTo>
                  <a:pt x="400" y="288"/>
                  <a:pt x="800" y="0"/>
                  <a:pt x="1200" y="0"/>
                </a:cubicBezTo>
                <a:cubicBezTo>
                  <a:pt x="1600" y="0"/>
                  <a:pt x="2200" y="480"/>
                  <a:pt x="2400" y="576"/>
                </a:cubicBezTo>
              </a:path>
            </a:pathLst>
          </a:custGeom>
          <a:ln w="57150">
            <a:solidFill>
              <a:srgbClr val="ECEEEF"/>
            </a:solidFill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21903" tIns="60952" rIns="121903" bIns="60952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7416613" y="2590920"/>
            <a:ext cx="1828541" cy="1371405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 charset="0"/>
              </a:rPr>
              <a:t>P</a:t>
            </a: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9549910" y="3733757"/>
            <a:ext cx="1219027" cy="91427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 charset="0"/>
              </a:rPr>
              <a:t>S</a:t>
            </a:r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10768937" y="4495649"/>
            <a:ext cx="1219027" cy="91427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 charset="0"/>
              </a:rPr>
              <a:t>S</a:t>
            </a:r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5791243" y="3505190"/>
            <a:ext cx="1219027" cy="91427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 charset="0"/>
              </a:rPr>
              <a:t>S</a:t>
            </a:r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>
            <a:off x="4470632" y="4419460"/>
            <a:ext cx="1219027" cy="91427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 charset="0"/>
              </a:rPr>
              <a:t>S</a:t>
            </a:r>
          </a:p>
        </p:txBody>
      </p:sp>
      <p:sp>
        <p:nvSpPr>
          <p:cNvPr id="14" name="Oval 35"/>
          <p:cNvSpPr>
            <a:spLocks noChangeArrowheads="1"/>
          </p:cNvSpPr>
          <p:nvPr/>
        </p:nvSpPr>
        <p:spPr bwMode="auto">
          <a:xfrm>
            <a:off x="9549909" y="3733757"/>
            <a:ext cx="1219027" cy="91427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 charset="0"/>
              </a:rPr>
              <a:t>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41391" y="5522681"/>
            <a:ext cx="4165009" cy="75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43800"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Must be safe in the presence of cascading failures 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251604" y="3657568"/>
            <a:ext cx="1219027" cy="9142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 charset="0"/>
              </a:rPr>
              <a:t>B</a:t>
            </a:r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9236430" y="3389383"/>
            <a:ext cx="1828541" cy="137140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121903" tIns="60952" rIns="121903" bIns="60952" numCol="1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" charset="0"/>
              </a:rPr>
              <a:t>P</a:t>
            </a:r>
          </a:p>
        </p:txBody>
      </p:sp>
      <p:grpSp>
        <p:nvGrpSpPr>
          <p:cNvPr id="18" name="Group 19"/>
          <p:cNvGrpSpPr/>
          <p:nvPr/>
        </p:nvGrpSpPr>
        <p:grpSpPr>
          <a:xfrm>
            <a:off x="7405566" y="1716129"/>
            <a:ext cx="1926111" cy="3200577"/>
            <a:chOff x="5554312" y="1860773"/>
            <a:chExt cx="1444788" cy="3201031"/>
          </a:xfrm>
        </p:grpSpPr>
        <p:sp>
          <p:nvSpPr>
            <p:cNvPr id="19" name="Rectangle 18"/>
            <p:cNvSpPr/>
            <p:nvPr/>
          </p:nvSpPr>
          <p:spPr>
            <a:xfrm>
              <a:off x="5554312" y="1860773"/>
              <a:ext cx="1444788" cy="3201031"/>
            </a:xfrm>
            <a:prstGeom prst="rect">
              <a:avLst/>
            </a:prstGeom>
            <a:noFill/>
          </p:spPr>
          <p:txBody>
            <a:bodyPr wrap="none" lIns="121903" tIns="60952" rIns="121903" bIns="60952">
              <a:spAutoFit/>
            </a:bodyPr>
            <a:lstStyle/>
            <a:p>
              <a:pPr algn="ctr"/>
              <a:r>
                <a:rPr lang="en-US" sz="19997" b="1" dirty="0">
                  <a:ln w="1905"/>
                  <a:solidFill>
                    <a:srgbClr val="FF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14276" y="2055975"/>
              <a:ext cx="724859" cy="459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Failed</a:t>
              </a:r>
            </a:p>
          </p:txBody>
        </p:sp>
      </p:grpSp>
      <p:grpSp>
        <p:nvGrpSpPr>
          <p:cNvPr id="21" name="Group 22"/>
          <p:cNvGrpSpPr/>
          <p:nvPr/>
        </p:nvGrpSpPr>
        <p:grpSpPr>
          <a:xfrm>
            <a:off x="4412601" y="3841694"/>
            <a:ext cx="1321086" cy="2092613"/>
            <a:chOff x="3678219" y="4260063"/>
            <a:chExt cx="990956" cy="2092910"/>
          </a:xfrm>
          <a:noFill/>
        </p:grpSpPr>
        <p:sp>
          <p:nvSpPr>
            <p:cNvPr id="22" name="Rectangle 21"/>
            <p:cNvSpPr/>
            <p:nvPr/>
          </p:nvSpPr>
          <p:spPr>
            <a:xfrm>
              <a:off x="3678219" y="4260063"/>
              <a:ext cx="990956" cy="2092910"/>
            </a:xfrm>
            <a:prstGeom prst="rect">
              <a:avLst/>
            </a:prstGeom>
            <a:grpFill/>
          </p:spPr>
          <p:txBody>
            <a:bodyPr wrap="none" lIns="121903" tIns="60952" rIns="121903" bIns="60952">
              <a:spAutoFit/>
            </a:bodyPr>
            <a:lstStyle/>
            <a:p>
              <a:pPr algn="ctr"/>
              <a:r>
                <a:rPr lang="en-US" sz="12798" b="1" dirty="0">
                  <a:ln w="1905"/>
                  <a:solidFill>
                    <a:srgbClr val="FF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X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16518" y="4284586"/>
              <a:ext cx="724859" cy="45988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Failed</a:t>
              </a:r>
            </a:p>
          </p:txBody>
        </p:sp>
      </p:grpSp>
      <p:sp>
        <p:nvSpPr>
          <p:cNvPr id="24" name="Freeform 23"/>
          <p:cNvSpPr/>
          <p:nvPr/>
        </p:nvSpPr>
        <p:spPr>
          <a:xfrm>
            <a:off x="4369045" y="3165957"/>
            <a:ext cx="3047568" cy="682085"/>
          </a:xfrm>
          <a:custGeom>
            <a:avLst/>
            <a:gdLst>
              <a:gd name="connsiteX0" fmla="*/ 2286000 w 2286000"/>
              <a:gd name="connsiteY0" fmla="*/ 59881 h 682181"/>
              <a:gd name="connsiteX1" fmla="*/ 939800 w 2286000"/>
              <a:gd name="connsiteY1" fmla="*/ 59881 h 682181"/>
              <a:gd name="connsiteX2" fmla="*/ 0 w 2286000"/>
              <a:gd name="connsiteY2" fmla="*/ 682181 h 68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682181">
                <a:moveTo>
                  <a:pt x="2286000" y="59881"/>
                </a:moveTo>
                <a:cubicBezTo>
                  <a:pt x="1803400" y="8022"/>
                  <a:pt x="1320800" y="-43836"/>
                  <a:pt x="939800" y="59881"/>
                </a:cubicBezTo>
                <a:cubicBezTo>
                  <a:pt x="558800" y="163598"/>
                  <a:pt x="148167" y="584814"/>
                  <a:pt x="0" y="682181"/>
                </a:cubicBezTo>
              </a:path>
            </a:pathLst>
          </a:cu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9228223" y="3191137"/>
            <a:ext cx="914270" cy="250562"/>
          </a:xfrm>
          <a:custGeom>
            <a:avLst/>
            <a:gdLst>
              <a:gd name="connsiteX0" fmla="*/ 0 w 685800"/>
              <a:gd name="connsiteY0" fmla="*/ 21997 h 250597"/>
              <a:gd name="connsiteX1" fmla="*/ 419100 w 685800"/>
              <a:gd name="connsiteY1" fmla="*/ 21997 h 250597"/>
              <a:gd name="connsiteX2" fmla="*/ 685800 w 685800"/>
              <a:gd name="connsiteY2" fmla="*/ 250597 h 25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250597">
                <a:moveTo>
                  <a:pt x="0" y="21997"/>
                </a:moveTo>
                <a:cubicBezTo>
                  <a:pt x="152400" y="2947"/>
                  <a:pt x="304800" y="-16103"/>
                  <a:pt x="419100" y="21997"/>
                </a:cubicBezTo>
                <a:cubicBezTo>
                  <a:pt x="533400" y="60097"/>
                  <a:pt x="609600" y="155347"/>
                  <a:pt x="685800" y="250597"/>
                </a:cubicBezTo>
              </a:path>
            </a:pathLst>
          </a:custGeom>
          <a:noFill/>
          <a:ln w="381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5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-0.13333 " pathEditMode="relative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5837E-6 L 0.1 0.11101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CC"/>
                                      </p:to>
                                    </p:animClr>
                                    <p:set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5" grpId="0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your Services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4126" y="4122788"/>
            <a:ext cx="9720073" cy="1618524"/>
            <a:chOff x="350836" y="352915"/>
            <a:chExt cx="11201399" cy="1618754"/>
          </a:xfrm>
        </p:grpSpPr>
        <p:sp>
          <p:nvSpPr>
            <p:cNvPr id="7" name="Freeform 6"/>
            <p:cNvSpPr/>
            <p:nvPr/>
          </p:nvSpPr>
          <p:spPr>
            <a:xfrm>
              <a:off x="350836" y="352915"/>
              <a:ext cx="11201399" cy="1618754"/>
            </a:xfrm>
            <a:custGeom>
              <a:avLst/>
              <a:gdLst>
                <a:gd name="connsiteX0" fmla="*/ 0 w 11201399"/>
                <a:gd name="connsiteY0" fmla="*/ 161875 h 1618754"/>
                <a:gd name="connsiteX1" fmla="*/ 161875 w 11201399"/>
                <a:gd name="connsiteY1" fmla="*/ 0 h 1618754"/>
                <a:gd name="connsiteX2" fmla="*/ 11039524 w 11201399"/>
                <a:gd name="connsiteY2" fmla="*/ 0 h 1618754"/>
                <a:gd name="connsiteX3" fmla="*/ 11201399 w 11201399"/>
                <a:gd name="connsiteY3" fmla="*/ 161875 h 1618754"/>
                <a:gd name="connsiteX4" fmla="*/ 11201399 w 11201399"/>
                <a:gd name="connsiteY4" fmla="*/ 1456879 h 1618754"/>
                <a:gd name="connsiteX5" fmla="*/ 11039524 w 11201399"/>
                <a:gd name="connsiteY5" fmla="*/ 1618754 h 1618754"/>
                <a:gd name="connsiteX6" fmla="*/ 161875 w 11201399"/>
                <a:gd name="connsiteY6" fmla="*/ 1618754 h 1618754"/>
                <a:gd name="connsiteX7" fmla="*/ 0 w 11201399"/>
                <a:gd name="connsiteY7" fmla="*/ 1456879 h 1618754"/>
                <a:gd name="connsiteX8" fmla="*/ 0 w 11201399"/>
                <a:gd name="connsiteY8" fmla="*/ 161875 h 16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01399" h="1618754">
                  <a:moveTo>
                    <a:pt x="0" y="161875"/>
                  </a:moveTo>
                  <a:cubicBezTo>
                    <a:pt x="0" y="72474"/>
                    <a:pt x="72474" y="0"/>
                    <a:pt x="161875" y="0"/>
                  </a:cubicBezTo>
                  <a:lnTo>
                    <a:pt x="11039524" y="0"/>
                  </a:lnTo>
                  <a:cubicBezTo>
                    <a:pt x="11128925" y="0"/>
                    <a:pt x="11201399" y="72474"/>
                    <a:pt x="11201399" y="161875"/>
                  </a:cubicBezTo>
                  <a:lnTo>
                    <a:pt x="11201399" y="1456879"/>
                  </a:lnTo>
                  <a:cubicBezTo>
                    <a:pt x="11201399" y="1546280"/>
                    <a:pt x="11128925" y="1618754"/>
                    <a:pt x="11039524" y="1618754"/>
                  </a:cubicBezTo>
                  <a:lnTo>
                    <a:pt x="161875" y="1618754"/>
                  </a:lnTo>
                  <a:cubicBezTo>
                    <a:pt x="72474" y="1618754"/>
                    <a:pt x="0" y="1546280"/>
                    <a:pt x="0" y="1456879"/>
                  </a:cubicBezTo>
                  <a:lnTo>
                    <a:pt x="0" y="161875"/>
                  </a:lnTo>
                  <a:close/>
                </a:path>
              </a:pathLst>
            </a:custGeom>
            <a:solidFill>
              <a:srgbClr val="002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489432" tIns="87617" rIns="87617" bIns="87617" numCol="1" spcCol="1270" anchor="t" anchorCtr="0">
              <a:noAutofit/>
            </a:bodyPr>
            <a:lstStyle/>
            <a:p>
              <a:pPr defTabSz="102215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/>
                <a:t>Performance and stress response</a:t>
              </a:r>
            </a:p>
            <a:p>
              <a:pPr marL="171417" lvl="1" indent="-171417" defTabSz="799946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dirty="0"/>
                <a:t>Rich built-in metrics for Actors and Services programming models</a:t>
              </a:r>
            </a:p>
            <a:p>
              <a:pPr marL="171417" lvl="1" indent="-171417" defTabSz="799946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dirty="0"/>
                <a:t>Easy to add custom application performance metrics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21517" y="442170"/>
              <a:ext cx="1703172" cy="1295003"/>
            </a:xfrm>
            <a:prstGeom prst="roundRect">
              <a:avLst>
                <a:gd name="adj" fmla="val 10000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9" name="Group 8"/>
          <p:cNvGrpSpPr/>
          <p:nvPr/>
        </p:nvGrpSpPr>
        <p:grpSpPr>
          <a:xfrm>
            <a:off x="1024126" y="2256751"/>
            <a:ext cx="9720073" cy="1618524"/>
            <a:chOff x="618720" y="3475962"/>
            <a:chExt cx="11201399" cy="1618754"/>
          </a:xfrm>
        </p:grpSpPr>
        <p:sp>
          <p:nvSpPr>
            <p:cNvPr id="10" name="Freeform 9"/>
            <p:cNvSpPr/>
            <p:nvPr/>
          </p:nvSpPr>
          <p:spPr>
            <a:xfrm>
              <a:off x="618720" y="3475962"/>
              <a:ext cx="11201399" cy="1618754"/>
            </a:xfrm>
            <a:custGeom>
              <a:avLst/>
              <a:gdLst>
                <a:gd name="connsiteX0" fmla="*/ 0 w 11201399"/>
                <a:gd name="connsiteY0" fmla="*/ 161875 h 1618754"/>
                <a:gd name="connsiteX1" fmla="*/ 161875 w 11201399"/>
                <a:gd name="connsiteY1" fmla="*/ 0 h 1618754"/>
                <a:gd name="connsiteX2" fmla="*/ 11039524 w 11201399"/>
                <a:gd name="connsiteY2" fmla="*/ 0 h 1618754"/>
                <a:gd name="connsiteX3" fmla="*/ 11201399 w 11201399"/>
                <a:gd name="connsiteY3" fmla="*/ 161875 h 1618754"/>
                <a:gd name="connsiteX4" fmla="*/ 11201399 w 11201399"/>
                <a:gd name="connsiteY4" fmla="*/ 1456879 h 1618754"/>
                <a:gd name="connsiteX5" fmla="*/ 11039524 w 11201399"/>
                <a:gd name="connsiteY5" fmla="*/ 1618754 h 1618754"/>
                <a:gd name="connsiteX6" fmla="*/ 161875 w 11201399"/>
                <a:gd name="connsiteY6" fmla="*/ 1618754 h 1618754"/>
                <a:gd name="connsiteX7" fmla="*/ 0 w 11201399"/>
                <a:gd name="connsiteY7" fmla="*/ 1456879 h 1618754"/>
                <a:gd name="connsiteX8" fmla="*/ 0 w 11201399"/>
                <a:gd name="connsiteY8" fmla="*/ 161875 h 16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01399" h="1618754">
                  <a:moveTo>
                    <a:pt x="0" y="161875"/>
                  </a:moveTo>
                  <a:cubicBezTo>
                    <a:pt x="0" y="72474"/>
                    <a:pt x="72474" y="0"/>
                    <a:pt x="161875" y="0"/>
                  </a:cubicBezTo>
                  <a:lnTo>
                    <a:pt x="11039524" y="0"/>
                  </a:lnTo>
                  <a:cubicBezTo>
                    <a:pt x="11128925" y="0"/>
                    <a:pt x="11201399" y="72474"/>
                    <a:pt x="11201399" y="161875"/>
                  </a:cubicBezTo>
                  <a:lnTo>
                    <a:pt x="11201399" y="1456879"/>
                  </a:lnTo>
                  <a:cubicBezTo>
                    <a:pt x="11201399" y="1546280"/>
                    <a:pt x="11128925" y="1618754"/>
                    <a:pt x="11039524" y="1618754"/>
                  </a:cubicBezTo>
                  <a:lnTo>
                    <a:pt x="161875" y="1618754"/>
                  </a:lnTo>
                  <a:cubicBezTo>
                    <a:pt x="72474" y="1618754"/>
                    <a:pt x="0" y="1546280"/>
                    <a:pt x="0" y="1456879"/>
                  </a:cubicBezTo>
                  <a:lnTo>
                    <a:pt x="0" y="161875"/>
                  </a:lnTo>
                  <a:close/>
                </a:path>
              </a:pathLst>
            </a:custGeom>
            <a:solidFill>
              <a:srgbClr val="002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2489432" tIns="87617" rIns="87617" bIns="87617" numCol="1" spcCol="1270" anchor="t" anchorCtr="0">
              <a:noAutofit/>
            </a:bodyPr>
            <a:lstStyle/>
            <a:p>
              <a:pPr defTabSz="102215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/>
                <a:t>Health status monitoring</a:t>
              </a:r>
            </a:p>
            <a:p>
              <a:pPr marL="171417" lvl="1" indent="-171417" defTabSz="799946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dirty="0"/>
                <a:t>Built-in health status for cluster and services</a:t>
              </a:r>
            </a:p>
            <a:p>
              <a:pPr marL="171417" lvl="1" indent="-171417" defTabSz="799946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dirty="0"/>
                <a:t>Flexible and extensible health store for custom app health reporting</a:t>
              </a:r>
            </a:p>
            <a:p>
              <a:pPr marL="171417" lvl="1" indent="-171417" defTabSz="799946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dirty="0"/>
                <a:t>Allows continuous monitoring for real-time alerting on problems in production 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089643" y="3637929"/>
              <a:ext cx="1702930" cy="1294820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550117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 and Troubleshooting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4313" y="1635982"/>
            <a:ext cx="9719697" cy="1522405"/>
            <a:chOff x="287761" y="1215547"/>
            <a:chExt cx="11875309" cy="1781265"/>
          </a:xfrm>
        </p:grpSpPr>
        <p:sp>
          <p:nvSpPr>
            <p:cNvPr id="7" name="Freeform 6"/>
            <p:cNvSpPr/>
            <p:nvPr/>
          </p:nvSpPr>
          <p:spPr>
            <a:xfrm>
              <a:off x="2502120" y="1393675"/>
              <a:ext cx="9660950" cy="1425013"/>
            </a:xfrm>
            <a:custGeom>
              <a:avLst/>
              <a:gdLst>
                <a:gd name="connsiteX0" fmla="*/ 237507 w 1425012"/>
                <a:gd name="connsiteY0" fmla="*/ 0 h 9660949"/>
                <a:gd name="connsiteX1" fmla="*/ 1187505 w 1425012"/>
                <a:gd name="connsiteY1" fmla="*/ 0 h 9660949"/>
                <a:gd name="connsiteX2" fmla="*/ 1425012 w 1425012"/>
                <a:gd name="connsiteY2" fmla="*/ 237507 h 9660949"/>
                <a:gd name="connsiteX3" fmla="*/ 1425012 w 1425012"/>
                <a:gd name="connsiteY3" fmla="*/ 9660949 h 9660949"/>
                <a:gd name="connsiteX4" fmla="*/ 1425012 w 1425012"/>
                <a:gd name="connsiteY4" fmla="*/ 9660949 h 9660949"/>
                <a:gd name="connsiteX5" fmla="*/ 0 w 1425012"/>
                <a:gd name="connsiteY5" fmla="*/ 9660949 h 9660949"/>
                <a:gd name="connsiteX6" fmla="*/ 0 w 1425012"/>
                <a:gd name="connsiteY6" fmla="*/ 9660949 h 9660949"/>
                <a:gd name="connsiteX7" fmla="*/ 0 w 1425012"/>
                <a:gd name="connsiteY7" fmla="*/ 237507 h 9660949"/>
                <a:gd name="connsiteX8" fmla="*/ 237507 w 1425012"/>
                <a:gd name="connsiteY8" fmla="*/ 0 h 966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5012" h="9660949">
                  <a:moveTo>
                    <a:pt x="1425012" y="1610194"/>
                  </a:moveTo>
                  <a:lnTo>
                    <a:pt x="1425012" y="8050755"/>
                  </a:lnTo>
                  <a:cubicBezTo>
                    <a:pt x="1425012" y="8940035"/>
                    <a:pt x="1409327" y="9660946"/>
                    <a:pt x="1389979" y="9660946"/>
                  </a:cubicBezTo>
                  <a:lnTo>
                    <a:pt x="0" y="9660946"/>
                  </a:lnTo>
                  <a:lnTo>
                    <a:pt x="0" y="966094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389979" y="3"/>
                  </a:lnTo>
                  <a:cubicBezTo>
                    <a:pt x="1409327" y="3"/>
                    <a:pt x="1425012" y="720914"/>
                    <a:pt x="1425012" y="1610194"/>
                  </a:cubicBezTo>
                  <a:close/>
                </a:path>
              </a:pathLst>
            </a:custGeom>
            <a:solidFill>
              <a:srgbClr val="002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0953" tIns="100029" rIns="130504" bIns="100030" numCol="1" spcCol="1270" anchor="ctr" anchorCtr="0">
              <a:noAutofit/>
            </a:bodyPr>
            <a:lstStyle/>
            <a:p>
              <a:pPr marL="171417" lvl="1" indent="-171417" defTabSz="71106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/>
                <a:t>Repair suggestions. Examples: Slow </a:t>
              </a:r>
              <a:r>
                <a:rPr lang="en-US" sz="2000" dirty="0" err="1"/>
                <a:t>RunAsync</a:t>
              </a:r>
              <a:r>
                <a:rPr lang="en-US" sz="2000" dirty="0"/>
                <a:t> cancellations, </a:t>
              </a:r>
              <a:r>
                <a:rPr lang="en-US" sz="2000" dirty="0" err="1"/>
                <a:t>RunAsync</a:t>
              </a:r>
              <a:r>
                <a:rPr lang="en-US" sz="2000" dirty="0"/>
                <a:t> failures</a:t>
              </a:r>
            </a:p>
            <a:p>
              <a:pPr marL="171417" lvl="1" indent="-171417" defTabSz="71106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/>
                <a:t>All important events logged. Examples: App creation, deploy and upgrade records. All Actor method calls.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287761" y="1215547"/>
              <a:ext cx="2214359" cy="1781265"/>
            </a:xfrm>
            <a:custGeom>
              <a:avLst/>
              <a:gdLst>
                <a:gd name="connsiteX0" fmla="*/ 0 w 2214359"/>
                <a:gd name="connsiteY0" fmla="*/ 296883 h 1781265"/>
                <a:gd name="connsiteX1" fmla="*/ 296883 w 2214359"/>
                <a:gd name="connsiteY1" fmla="*/ 0 h 1781265"/>
                <a:gd name="connsiteX2" fmla="*/ 1917476 w 2214359"/>
                <a:gd name="connsiteY2" fmla="*/ 0 h 1781265"/>
                <a:gd name="connsiteX3" fmla="*/ 2214359 w 2214359"/>
                <a:gd name="connsiteY3" fmla="*/ 296883 h 1781265"/>
                <a:gd name="connsiteX4" fmla="*/ 2214359 w 2214359"/>
                <a:gd name="connsiteY4" fmla="*/ 1484382 h 1781265"/>
                <a:gd name="connsiteX5" fmla="*/ 1917476 w 2214359"/>
                <a:gd name="connsiteY5" fmla="*/ 1781265 h 1781265"/>
                <a:gd name="connsiteX6" fmla="*/ 296883 w 2214359"/>
                <a:gd name="connsiteY6" fmla="*/ 1781265 h 1781265"/>
                <a:gd name="connsiteX7" fmla="*/ 0 w 2214359"/>
                <a:gd name="connsiteY7" fmla="*/ 1484382 h 1781265"/>
                <a:gd name="connsiteX8" fmla="*/ 0 w 2214359"/>
                <a:gd name="connsiteY8" fmla="*/ 296883 h 17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4359" h="1781265">
                  <a:moveTo>
                    <a:pt x="0" y="296883"/>
                  </a:moveTo>
                  <a:cubicBezTo>
                    <a:pt x="0" y="132919"/>
                    <a:pt x="132919" y="0"/>
                    <a:pt x="296883" y="0"/>
                  </a:cubicBezTo>
                  <a:lnTo>
                    <a:pt x="1917476" y="0"/>
                  </a:lnTo>
                  <a:cubicBezTo>
                    <a:pt x="2081440" y="0"/>
                    <a:pt x="2214359" y="132919"/>
                    <a:pt x="2214359" y="296883"/>
                  </a:cubicBezTo>
                  <a:lnTo>
                    <a:pt x="2214359" y="1484382"/>
                  </a:lnTo>
                  <a:cubicBezTo>
                    <a:pt x="2214359" y="1648346"/>
                    <a:pt x="2081440" y="1781265"/>
                    <a:pt x="1917476" y="1781265"/>
                  </a:cubicBezTo>
                  <a:lnTo>
                    <a:pt x="296883" y="1781265"/>
                  </a:lnTo>
                  <a:cubicBezTo>
                    <a:pt x="132919" y="1781265"/>
                    <a:pt x="0" y="1648346"/>
                    <a:pt x="0" y="1484382"/>
                  </a:cubicBezTo>
                  <a:lnTo>
                    <a:pt x="0" y="29688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93607" tIns="140274" rIns="193607" bIns="140274" numCol="1" spcCol="1270" anchor="ctr" anchorCtr="0">
              <a:noAutofit/>
            </a:bodyPr>
            <a:lstStyle/>
            <a:p>
              <a:pPr algn="ctr" defTabSz="12443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/>
                <a:t>Detailed System Optics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24126" y="3203461"/>
            <a:ext cx="9714737" cy="1844659"/>
            <a:chOff x="287761" y="3085877"/>
            <a:chExt cx="11869248" cy="1781265"/>
          </a:xfrm>
        </p:grpSpPr>
        <p:sp>
          <p:nvSpPr>
            <p:cNvPr id="10" name="Freeform 9"/>
            <p:cNvSpPr/>
            <p:nvPr/>
          </p:nvSpPr>
          <p:spPr>
            <a:xfrm>
              <a:off x="2502121" y="3264004"/>
              <a:ext cx="9654888" cy="1425013"/>
            </a:xfrm>
            <a:custGeom>
              <a:avLst/>
              <a:gdLst>
                <a:gd name="connsiteX0" fmla="*/ 237507 w 1425012"/>
                <a:gd name="connsiteY0" fmla="*/ 0 h 9611249"/>
                <a:gd name="connsiteX1" fmla="*/ 1187505 w 1425012"/>
                <a:gd name="connsiteY1" fmla="*/ 0 h 9611249"/>
                <a:gd name="connsiteX2" fmla="*/ 1425012 w 1425012"/>
                <a:gd name="connsiteY2" fmla="*/ 237507 h 9611249"/>
                <a:gd name="connsiteX3" fmla="*/ 1425012 w 1425012"/>
                <a:gd name="connsiteY3" fmla="*/ 9611249 h 9611249"/>
                <a:gd name="connsiteX4" fmla="*/ 1425012 w 1425012"/>
                <a:gd name="connsiteY4" fmla="*/ 9611249 h 9611249"/>
                <a:gd name="connsiteX5" fmla="*/ 0 w 1425012"/>
                <a:gd name="connsiteY5" fmla="*/ 9611249 h 9611249"/>
                <a:gd name="connsiteX6" fmla="*/ 0 w 1425012"/>
                <a:gd name="connsiteY6" fmla="*/ 9611249 h 9611249"/>
                <a:gd name="connsiteX7" fmla="*/ 0 w 1425012"/>
                <a:gd name="connsiteY7" fmla="*/ 237507 h 9611249"/>
                <a:gd name="connsiteX8" fmla="*/ 237507 w 1425012"/>
                <a:gd name="connsiteY8" fmla="*/ 0 h 961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5012" h="9611249">
                  <a:moveTo>
                    <a:pt x="1425012" y="1601911"/>
                  </a:moveTo>
                  <a:lnTo>
                    <a:pt x="1425012" y="8009338"/>
                  </a:lnTo>
                  <a:cubicBezTo>
                    <a:pt x="1425012" y="8894044"/>
                    <a:pt x="1409246" y="9611246"/>
                    <a:pt x="1389798" y="9611246"/>
                  </a:cubicBezTo>
                  <a:lnTo>
                    <a:pt x="0" y="9611246"/>
                  </a:lnTo>
                  <a:lnTo>
                    <a:pt x="0" y="9611246"/>
                  </a:lnTo>
                  <a:lnTo>
                    <a:pt x="0" y="3"/>
                  </a:lnTo>
                  <a:lnTo>
                    <a:pt x="0" y="3"/>
                  </a:lnTo>
                  <a:lnTo>
                    <a:pt x="1389798" y="3"/>
                  </a:lnTo>
                  <a:cubicBezTo>
                    <a:pt x="1409246" y="3"/>
                    <a:pt x="1425012" y="717205"/>
                    <a:pt x="1425012" y="1601911"/>
                  </a:cubicBezTo>
                  <a:close/>
                </a:path>
              </a:pathLst>
            </a:custGeom>
            <a:solidFill>
              <a:srgbClr val="002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0953" tIns="100029" rIns="130504" bIns="100030" numCol="1" spcCol="1270" anchor="ctr" anchorCtr="0">
              <a:noAutofit/>
            </a:bodyPr>
            <a:lstStyle/>
            <a:p>
              <a:pPr marL="171417" lvl="1" indent="-171417" defTabSz="71106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/>
                <a:t>ETW == Fast Industry Standard Logging Technology</a:t>
              </a:r>
            </a:p>
            <a:p>
              <a:pPr marL="171417" lvl="1" indent="-171417" defTabSz="71106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/>
                <a:t>Works across environments. Same tracing code runs on </a:t>
              </a:r>
              <a:r>
                <a:rPr lang="en-US" sz="2000" dirty="0" err="1"/>
                <a:t>devbox</a:t>
              </a:r>
              <a:r>
                <a:rPr lang="en-US" sz="2000" dirty="0"/>
                <a:t> and also on production clusters on Azure.</a:t>
              </a:r>
            </a:p>
            <a:p>
              <a:pPr marL="171417" lvl="1" indent="-171417" defTabSz="71106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/>
                <a:t>Easy to add and system appends all the needed metadata such as node, app, service, and partition.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87761" y="3085877"/>
              <a:ext cx="2214359" cy="1781265"/>
            </a:xfrm>
            <a:custGeom>
              <a:avLst/>
              <a:gdLst>
                <a:gd name="connsiteX0" fmla="*/ 0 w 2257996"/>
                <a:gd name="connsiteY0" fmla="*/ 296883 h 1781265"/>
                <a:gd name="connsiteX1" fmla="*/ 296883 w 2257996"/>
                <a:gd name="connsiteY1" fmla="*/ 0 h 1781265"/>
                <a:gd name="connsiteX2" fmla="*/ 1961113 w 2257996"/>
                <a:gd name="connsiteY2" fmla="*/ 0 h 1781265"/>
                <a:gd name="connsiteX3" fmla="*/ 2257996 w 2257996"/>
                <a:gd name="connsiteY3" fmla="*/ 296883 h 1781265"/>
                <a:gd name="connsiteX4" fmla="*/ 2257996 w 2257996"/>
                <a:gd name="connsiteY4" fmla="*/ 1484382 h 1781265"/>
                <a:gd name="connsiteX5" fmla="*/ 1961113 w 2257996"/>
                <a:gd name="connsiteY5" fmla="*/ 1781265 h 1781265"/>
                <a:gd name="connsiteX6" fmla="*/ 296883 w 2257996"/>
                <a:gd name="connsiteY6" fmla="*/ 1781265 h 1781265"/>
                <a:gd name="connsiteX7" fmla="*/ 0 w 2257996"/>
                <a:gd name="connsiteY7" fmla="*/ 1484382 h 1781265"/>
                <a:gd name="connsiteX8" fmla="*/ 0 w 2257996"/>
                <a:gd name="connsiteY8" fmla="*/ 296883 h 17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7996" h="1781265">
                  <a:moveTo>
                    <a:pt x="0" y="296883"/>
                  </a:moveTo>
                  <a:cubicBezTo>
                    <a:pt x="0" y="132919"/>
                    <a:pt x="132919" y="0"/>
                    <a:pt x="296883" y="0"/>
                  </a:cubicBezTo>
                  <a:lnTo>
                    <a:pt x="1961113" y="0"/>
                  </a:lnTo>
                  <a:cubicBezTo>
                    <a:pt x="2125077" y="0"/>
                    <a:pt x="2257996" y="132919"/>
                    <a:pt x="2257996" y="296883"/>
                  </a:cubicBezTo>
                  <a:lnTo>
                    <a:pt x="2257996" y="1484382"/>
                  </a:lnTo>
                  <a:cubicBezTo>
                    <a:pt x="2257996" y="1648346"/>
                    <a:pt x="2125077" y="1781265"/>
                    <a:pt x="1961113" y="1781265"/>
                  </a:cubicBezTo>
                  <a:lnTo>
                    <a:pt x="296883" y="1781265"/>
                  </a:lnTo>
                  <a:cubicBezTo>
                    <a:pt x="132919" y="1781265"/>
                    <a:pt x="0" y="1648346"/>
                    <a:pt x="0" y="1484382"/>
                  </a:cubicBezTo>
                  <a:lnTo>
                    <a:pt x="0" y="29688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93607" tIns="140274" rIns="193607" bIns="140274" numCol="1" spcCol="1270" anchor="ctr" anchorCtr="0">
              <a:noAutofit/>
            </a:bodyPr>
            <a:lstStyle/>
            <a:p>
              <a:pPr algn="ctr" defTabSz="12443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/>
                <a:t>Custom Application Tracing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24235" y="5084404"/>
            <a:ext cx="9714628" cy="1660619"/>
            <a:chOff x="287762" y="4956206"/>
            <a:chExt cx="11869117" cy="1781265"/>
          </a:xfrm>
        </p:grpSpPr>
        <p:sp>
          <p:nvSpPr>
            <p:cNvPr id="13" name="Freeform 12"/>
            <p:cNvSpPr/>
            <p:nvPr/>
          </p:nvSpPr>
          <p:spPr>
            <a:xfrm>
              <a:off x="2500260" y="5134335"/>
              <a:ext cx="9656619" cy="1425014"/>
            </a:xfrm>
            <a:custGeom>
              <a:avLst/>
              <a:gdLst>
                <a:gd name="connsiteX0" fmla="*/ 237507 w 1425012"/>
                <a:gd name="connsiteY0" fmla="*/ 0 h 9541766"/>
                <a:gd name="connsiteX1" fmla="*/ 1187505 w 1425012"/>
                <a:gd name="connsiteY1" fmla="*/ 0 h 9541766"/>
                <a:gd name="connsiteX2" fmla="*/ 1425012 w 1425012"/>
                <a:gd name="connsiteY2" fmla="*/ 237507 h 9541766"/>
                <a:gd name="connsiteX3" fmla="*/ 1425012 w 1425012"/>
                <a:gd name="connsiteY3" fmla="*/ 9541766 h 9541766"/>
                <a:gd name="connsiteX4" fmla="*/ 1425012 w 1425012"/>
                <a:gd name="connsiteY4" fmla="*/ 9541766 h 9541766"/>
                <a:gd name="connsiteX5" fmla="*/ 0 w 1425012"/>
                <a:gd name="connsiteY5" fmla="*/ 9541766 h 9541766"/>
                <a:gd name="connsiteX6" fmla="*/ 0 w 1425012"/>
                <a:gd name="connsiteY6" fmla="*/ 9541766 h 9541766"/>
                <a:gd name="connsiteX7" fmla="*/ 0 w 1425012"/>
                <a:gd name="connsiteY7" fmla="*/ 237507 h 9541766"/>
                <a:gd name="connsiteX8" fmla="*/ 237507 w 1425012"/>
                <a:gd name="connsiteY8" fmla="*/ 0 h 954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5012" h="9541766">
                  <a:moveTo>
                    <a:pt x="1425012" y="1590330"/>
                  </a:moveTo>
                  <a:lnTo>
                    <a:pt x="1425012" y="7951436"/>
                  </a:lnTo>
                  <a:cubicBezTo>
                    <a:pt x="1425012" y="8829746"/>
                    <a:pt x="1409131" y="9541763"/>
                    <a:pt x="1389542" y="9541763"/>
                  </a:cubicBezTo>
                  <a:lnTo>
                    <a:pt x="0" y="9541763"/>
                  </a:lnTo>
                  <a:lnTo>
                    <a:pt x="0" y="954176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389542" y="3"/>
                  </a:lnTo>
                  <a:cubicBezTo>
                    <a:pt x="1409131" y="3"/>
                    <a:pt x="1425012" y="712020"/>
                    <a:pt x="1425012" y="1590330"/>
                  </a:cubicBezTo>
                  <a:close/>
                </a:path>
              </a:pathLst>
            </a:custGeom>
            <a:solidFill>
              <a:srgbClr val="00205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0953" tIns="100028" rIns="130503" bIns="100031" numCol="1" spcCol="1270" anchor="ctr" anchorCtr="0">
              <a:noAutofit/>
            </a:bodyPr>
            <a:lstStyle/>
            <a:p>
              <a:pPr marL="171417" lvl="1" indent="-171417" defTabSz="71106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/>
                <a:t>Visual Studio Diagnostics Events Viewer</a:t>
              </a:r>
            </a:p>
            <a:p>
              <a:pPr marL="171417" lvl="1" indent="-171417" defTabSz="71106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/>
                <a:t>Windows Event Viewer</a:t>
              </a:r>
            </a:p>
            <a:p>
              <a:pPr marL="171417" lvl="1" indent="-171417" defTabSz="71106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/>
                <a:t>Windows Azure Diagnostics + Operational Insights</a:t>
              </a:r>
            </a:p>
            <a:p>
              <a:pPr marL="171417" lvl="1" indent="-171417" defTabSz="71106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000" dirty="0"/>
                <a:t>Easy to plug in your preferred tools: </a:t>
              </a:r>
              <a:r>
                <a:rPr lang="en-US" sz="2000" dirty="0" err="1"/>
                <a:t>Kibana</a:t>
              </a:r>
              <a:r>
                <a:rPr lang="en-US" sz="2000" dirty="0"/>
                <a:t>, </a:t>
              </a:r>
              <a:r>
                <a:rPr lang="en-US" sz="2000" dirty="0" err="1"/>
                <a:t>Elasticsearch</a:t>
              </a:r>
              <a:r>
                <a:rPr lang="en-US" sz="2000" dirty="0"/>
                <a:t> and more 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87762" y="4956206"/>
              <a:ext cx="2214357" cy="1781265"/>
            </a:xfrm>
            <a:custGeom>
              <a:avLst/>
              <a:gdLst>
                <a:gd name="connsiteX0" fmla="*/ 0 w 2329211"/>
                <a:gd name="connsiteY0" fmla="*/ 296883 h 1781265"/>
                <a:gd name="connsiteX1" fmla="*/ 296883 w 2329211"/>
                <a:gd name="connsiteY1" fmla="*/ 0 h 1781265"/>
                <a:gd name="connsiteX2" fmla="*/ 2032328 w 2329211"/>
                <a:gd name="connsiteY2" fmla="*/ 0 h 1781265"/>
                <a:gd name="connsiteX3" fmla="*/ 2329211 w 2329211"/>
                <a:gd name="connsiteY3" fmla="*/ 296883 h 1781265"/>
                <a:gd name="connsiteX4" fmla="*/ 2329211 w 2329211"/>
                <a:gd name="connsiteY4" fmla="*/ 1484382 h 1781265"/>
                <a:gd name="connsiteX5" fmla="*/ 2032328 w 2329211"/>
                <a:gd name="connsiteY5" fmla="*/ 1781265 h 1781265"/>
                <a:gd name="connsiteX6" fmla="*/ 296883 w 2329211"/>
                <a:gd name="connsiteY6" fmla="*/ 1781265 h 1781265"/>
                <a:gd name="connsiteX7" fmla="*/ 0 w 2329211"/>
                <a:gd name="connsiteY7" fmla="*/ 1484382 h 1781265"/>
                <a:gd name="connsiteX8" fmla="*/ 0 w 2329211"/>
                <a:gd name="connsiteY8" fmla="*/ 296883 h 17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9211" h="1781265">
                  <a:moveTo>
                    <a:pt x="0" y="296883"/>
                  </a:moveTo>
                  <a:cubicBezTo>
                    <a:pt x="0" y="132919"/>
                    <a:pt x="132919" y="0"/>
                    <a:pt x="296883" y="0"/>
                  </a:cubicBezTo>
                  <a:lnTo>
                    <a:pt x="2032328" y="0"/>
                  </a:lnTo>
                  <a:cubicBezTo>
                    <a:pt x="2196292" y="0"/>
                    <a:pt x="2329211" y="132919"/>
                    <a:pt x="2329211" y="296883"/>
                  </a:cubicBezTo>
                  <a:lnTo>
                    <a:pt x="2329211" y="1484382"/>
                  </a:lnTo>
                  <a:cubicBezTo>
                    <a:pt x="2329211" y="1648346"/>
                    <a:pt x="2196292" y="1781265"/>
                    <a:pt x="2032328" y="1781265"/>
                  </a:cubicBezTo>
                  <a:lnTo>
                    <a:pt x="296883" y="1781265"/>
                  </a:lnTo>
                  <a:cubicBezTo>
                    <a:pt x="132919" y="1781265"/>
                    <a:pt x="0" y="1648346"/>
                    <a:pt x="0" y="1484382"/>
                  </a:cubicBezTo>
                  <a:lnTo>
                    <a:pt x="0" y="29688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193607" tIns="140274" rIns="193607" bIns="140274" numCol="1" spcCol="1270" anchor="ctr" anchorCtr="0">
              <a:noAutofit/>
            </a:bodyPr>
            <a:lstStyle/>
            <a:p>
              <a:pPr algn="ctr" defTabSz="124436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/>
                <a:t>Choice of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702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Highly available services</a:t>
            </a:r>
          </a:p>
          <a:p>
            <a:r>
              <a:rPr lang="en-US" sz="4400" dirty="0"/>
              <a:t>Scalable services</a:t>
            </a:r>
          </a:p>
          <a:p>
            <a:r>
              <a:rPr lang="en-US" sz="4400" dirty="0"/>
              <a:t>Computation on </a:t>
            </a:r>
            <a:r>
              <a:rPr lang="en-US" sz="4400" dirty="0" err="1"/>
              <a:t>nonstatic</a:t>
            </a:r>
            <a:r>
              <a:rPr lang="en-US" sz="4400" dirty="0"/>
              <a:t> data</a:t>
            </a:r>
          </a:p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https://azure.microsoft.com/en-us/documentation/articles/service-fabric-application-scenarios/</a:t>
            </a: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10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Session-based interactive applications</a:t>
            </a:r>
          </a:p>
          <a:p>
            <a:r>
              <a:rPr lang="en-US" sz="4400" dirty="0"/>
              <a:t>Distributed graph processing</a:t>
            </a:r>
          </a:p>
          <a:p>
            <a:r>
              <a:rPr lang="en-US" sz="4400" dirty="0"/>
              <a:t>Data analytics and workflows</a:t>
            </a:r>
          </a:p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https://azure.microsoft.com/en-us/documentation/articles/service-fabric-application-scenarios/</a:t>
            </a: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94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114" y="1841277"/>
            <a:ext cx="7517108" cy="44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65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1836056"/>
            <a:ext cx="9720073" cy="4564743"/>
          </a:xfrm>
        </p:spPr>
        <p:txBody>
          <a:bodyPr>
            <a:normAutofit/>
          </a:bodyPr>
          <a:lstStyle/>
          <a:p>
            <a:r>
              <a:rPr lang="en-US" b="1" dirty="0"/>
              <a:t>GRASP</a:t>
            </a:r>
            <a:r>
              <a:rPr lang="en-US" dirty="0"/>
              <a:t> – General Responsibility Assignment Software Principles</a:t>
            </a:r>
          </a:p>
          <a:p>
            <a:pPr lvl="1"/>
            <a:r>
              <a:rPr lang="en-US" dirty="0">
                <a:hlinkClick r:id="rId2"/>
              </a:rPr>
              <a:t>https://en.wikipedia.org/wiki/GRASP_(object-oriented_design)</a:t>
            </a:r>
            <a:r>
              <a:rPr lang="en-US" dirty="0"/>
              <a:t> </a:t>
            </a:r>
          </a:p>
          <a:p>
            <a:r>
              <a:rPr lang="en-US" dirty="0"/>
              <a:t>"</a:t>
            </a:r>
            <a:r>
              <a:rPr lang="en-US" b="1" dirty="0"/>
              <a:t>Gang of Four</a:t>
            </a:r>
            <a:r>
              <a:rPr lang="en-US" dirty="0"/>
              <a:t>“ Design Patterns </a:t>
            </a:r>
          </a:p>
          <a:p>
            <a:pPr lvl="1"/>
            <a:r>
              <a:rPr lang="en-US" dirty="0">
                <a:hlinkClick r:id="rId3"/>
              </a:rPr>
              <a:t>https://en.wikipedia.org/wiki/Design_Patterns</a:t>
            </a:r>
            <a:r>
              <a:rPr lang="en-US" dirty="0"/>
              <a:t> </a:t>
            </a:r>
          </a:p>
          <a:p>
            <a:r>
              <a:rPr lang="en-US" b="1" dirty="0"/>
              <a:t>SOLID </a:t>
            </a:r>
          </a:p>
          <a:p>
            <a:pPr lvl="1"/>
            <a:r>
              <a:rPr lang="en-US" dirty="0">
                <a:hlinkClick r:id="rId4"/>
              </a:rPr>
              <a:t>https://en.wikipedia.org/wiki/SOLID_(object-oriented_design)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single responsibility</a:t>
            </a:r>
          </a:p>
          <a:p>
            <a:pPr lvl="1"/>
            <a:r>
              <a:rPr lang="en-US" dirty="0"/>
              <a:t>open-closed</a:t>
            </a:r>
          </a:p>
          <a:p>
            <a:pPr lvl="1"/>
            <a:r>
              <a:rPr lang="en-US" dirty="0" err="1"/>
              <a:t>Liskov</a:t>
            </a:r>
            <a:r>
              <a:rPr lang="en-US" dirty="0"/>
              <a:t> substitution</a:t>
            </a:r>
          </a:p>
          <a:p>
            <a:pPr lvl="1"/>
            <a:r>
              <a:rPr lang="en-US" dirty="0"/>
              <a:t>interface segregation</a:t>
            </a:r>
          </a:p>
          <a:p>
            <a:pPr lvl="1"/>
            <a:r>
              <a:rPr lang="en-US" dirty="0"/>
              <a:t>dependency inversion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1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 err="1"/>
              <a:t>Idempotence</a:t>
            </a:r>
            <a:r>
              <a:rPr lang="en-US" sz="3600" dirty="0"/>
              <a:t> </a:t>
            </a:r>
            <a:r>
              <a:rPr lang="en-US" sz="1800" dirty="0">
                <a:hlinkClick r:id="rId2"/>
              </a:rPr>
              <a:t>https://en.wikipedia.org/wiki/Idempotence</a:t>
            </a:r>
            <a:r>
              <a:rPr lang="en-US" sz="18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Idempotence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is the property of certain operations in mathematics and computer science, that </a:t>
            </a:r>
            <a:r>
              <a:rPr lang="en-US" sz="3000" b="1" dirty="0">
                <a:solidFill>
                  <a:srgbClr val="002060"/>
                </a:solidFill>
              </a:rPr>
              <a:t>can be applied multiple times without changing the result beyond the initial application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. The concept of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idempotence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arises in a number of places in abstract algebra and functional programming.</a:t>
            </a:r>
          </a:p>
        </p:txBody>
      </p:sp>
    </p:spTree>
    <p:extLst>
      <p:ext uri="{BB962C8B-B14F-4D97-AF65-F5344CB8AC3E}">
        <p14:creationId xmlns:p14="http://schemas.microsoft.com/office/powerpoint/2010/main" val="1816074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Circuit Breaker Pattern</a:t>
            </a:r>
          </a:p>
          <a:p>
            <a:pPr lvl="1"/>
            <a:r>
              <a:rPr lang="en-US" sz="1800" dirty="0">
                <a:hlinkClick r:id="rId2"/>
              </a:rPr>
              <a:t>https://msdn.microsoft.com/en-us/library/dn589784.aspx</a:t>
            </a:r>
            <a:endParaRPr lang="en-US" sz="1800" dirty="0"/>
          </a:p>
          <a:p>
            <a:pPr marL="128016" lvl="1" indent="0">
              <a:buNone/>
            </a:pPr>
            <a:r>
              <a:rPr lang="en-US" sz="2800" dirty="0"/>
              <a:t>Gatekeeper Pattern</a:t>
            </a:r>
          </a:p>
          <a:p>
            <a:pPr lvl="1"/>
            <a:r>
              <a:rPr lang="en-US" sz="1800" dirty="0">
                <a:hlinkClick r:id="rId3"/>
              </a:rPr>
              <a:t>https://msdn.microsoft.com/en-us/library/dn589793.aspx</a:t>
            </a:r>
            <a:r>
              <a:rPr lang="en-US" sz="1800" dirty="0"/>
              <a:t> </a:t>
            </a:r>
          </a:p>
          <a:p>
            <a:pPr marL="128016" lvl="1" indent="0">
              <a:buNone/>
            </a:pPr>
            <a:r>
              <a:rPr lang="en-US" sz="2800" dirty="0"/>
              <a:t>Index Table Pattern</a:t>
            </a:r>
          </a:p>
          <a:p>
            <a:pPr lvl="1"/>
            <a:r>
              <a:rPr lang="en-US" sz="1800" dirty="0">
                <a:hlinkClick r:id="rId4"/>
              </a:rPr>
              <a:t>https://msdn.microsoft.com/en-us/library/dn589791.aspx</a:t>
            </a:r>
            <a:r>
              <a:rPr lang="en-US" sz="1800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Source </a:t>
            </a:r>
          </a:p>
          <a:p>
            <a:r>
              <a:rPr lang="en-US" sz="2000" dirty="0">
                <a:hlinkClick r:id="rId5"/>
              </a:rPr>
              <a:t>https://msdn.microsoft.com/en-us/library/dn568099.aspx</a:t>
            </a:r>
            <a:r>
              <a:rPr lang="en-US" sz="20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3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8661" b="18661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Pushing innovation to its limits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1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850" y="1250583"/>
            <a:ext cx="5227638" cy="4328259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Circuit Breaker Pattern</a:t>
            </a:r>
          </a:p>
          <a:p>
            <a:r>
              <a:rPr lang="en-US" sz="1800" dirty="0">
                <a:hlinkClick r:id="rId3"/>
              </a:rPr>
              <a:t>https://msdn.microsoft.com/en-us/library/dn589784.aspx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30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7943" y="2325087"/>
            <a:ext cx="6034531" cy="1922226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/>
              <a:t>Gatekeeper Pattern</a:t>
            </a:r>
          </a:p>
          <a:p>
            <a:pPr marL="128016" lvl="1"/>
            <a:r>
              <a:rPr lang="en-US" sz="1800" dirty="0">
                <a:hlinkClick r:id="rId3"/>
              </a:rPr>
              <a:t>https://msdn.microsoft.com/en-us/library/dn589793.aspx</a:t>
            </a:r>
            <a:r>
              <a:rPr lang="en-US" sz="18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52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850" y="1814286"/>
            <a:ext cx="5912054" cy="2868749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/>
              <a:t>Index Table Pattern</a:t>
            </a:r>
          </a:p>
          <a:p>
            <a:pPr marL="128016" lvl="1"/>
            <a:r>
              <a:rPr lang="en-US" sz="1800" dirty="0">
                <a:hlinkClick r:id="rId3"/>
              </a:rPr>
              <a:t>https://msdn.microsoft.com/en-us/library/dn589791.aspx</a:t>
            </a:r>
            <a:r>
              <a:rPr lang="en-US" sz="18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10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>
              <a:buNone/>
            </a:pPr>
            <a:r>
              <a:rPr lang="en-US" sz="2800" dirty="0"/>
              <a:t>Materialized View Pattern</a:t>
            </a:r>
          </a:p>
          <a:p>
            <a:pPr lvl="1"/>
            <a:r>
              <a:rPr lang="en-US" sz="1800" dirty="0">
                <a:hlinkClick r:id="rId2"/>
              </a:rPr>
              <a:t>https://msdn.microsoft.com/en-us/library/dn589782.aspx</a:t>
            </a:r>
            <a:endParaRPr lang="en-US" sz="1800" dirty="0"/>
          </a:p>
          <a:p>
            <a:pPr marL="128016" lvl="1" indent="0">
              <a:buNone/>
            </a:pPr>
            <a:r>
              <a:rPr lang="en-US" sz="2800" dirty="0"/>
              <a:t>Pipes and Filters Pattern </a:t>
            </a:r>
          </a:p>
          <a:p>
            <a:pPr lvl="1"/>
            <a:r>
              <a:rPr lang="en-US" sz="1800" dirty="0">
                <a:hlinkClick r:id="rId3"/>
              </a:rPr>
              <a:t>https://msdn.microsoft.com/en-us/library/dn568100.aspx</a:t>
            </a:r>
            <a:r>
              <a:rPr lang="en-US" sz="1800" dirty="0"/>
              <a:t> </a:t>
            </a:r>
          </a:p>
          <a:p>
            <a:pPr marL="128016" lvl="1" indent="0">
              <a:buNone/>
            </a:pPr>
            <a:r>
              <a:rPr lang="en-US" sz="2800" dirty="0" err="1"/>
              <a:t>Sharding</a:t>
            </a:r>
            <a:r>
              <a:rPr lang="en-US" sz="2800" dirty="0"/>
              <a:t> Pattern</a:t>
            </a:r>
          </a:p>
          <a:p>
            <a:pPr lvl="1"/>
            <a:r>
              <a:rPr lang="en-US" sz="1800" dirty="0">
                <a:hlinkClick r:id="rId4"/>
              </a:rPr>
              <a:t>https://msdn.microsoft.com/en-us/library/dn589797.aspx</a:t>
            </a:r>
            <a:r>
              <a:rPr lang="en-US" sz="1800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Source </a:t>
            </a:r>
          </a:p>
          <a:p>
            <a:r>
              <a:rPr lang="en-US" sz="2000" dirty="0">
                <a:hlinkClick r:id="rId5"/>
              </a:rPr>
              <a:t>https://msdn.microsoft.com/en-us/library/dn568099.aspx</a:t>
            </a:r>
            <a:r>
              <a:rPr lang="en-US" sz="20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24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849" y="2032000"/>
            <a:ext cx="5867259" cy="249358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/>
              <a:t>Materialized View Pattern</a:t>
            </a:r>
          </a:p>
          <a:p>
            <a:pPr marL="128016" lvl="1"/>
            <a:r>
              <a:rPr lang="en-US" sz="1800" dirty="0">
                <a:hlinkClick r:id="rId3"/>
              </a:rPr>
              <a:t>https://msdn.microsoft.com/en-us/library/dn589782.aspx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60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593" y="1274328"/>
            <a:ext cx="5910036" cy="4462226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/>
              <a:t>Pipes and Filters Pattern </a:t>
            </a:r>
            <a:r>
              <a:rPr lang="en-US" sz="1800" dirty="0">
                <a:hlinkClick r:id="rId3"/>
              </a:rPr>
              <a:t>https://msdn.microsoft.com/en-us/library/dn568100.aspx</a:t>
            </a:r>
            <a:r>
              <a:rPr lang="en-US" sz="18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9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0534" y="1944914"/>
            <a:ext cx="5900629" cy="3316121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 err="1"/>
              <a:t>Sharding</a:t>
            </a:r>
            <a:r>
              <a:rPr lang="en-US" sz="2800" dirty="0"/>
              <a:t> Pattern</a:t>
            </a:r>
          </a:p>
          <a:p>
            <a:pPr marL="128016" lvl="1"/>
            <a:r>
              <a:rPr lang="en-US" sz="1800" dirty="0">
                <a:hlinkClick r:id="rId3"/>
              </a:rPr>
              <a:t>https://msdn.microsoft.com/en-us/library/dn589797.aspx</a:t>
            </a:r>
            <a:r>
              <a:rPr lang="en-US" sz="18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33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>
              <a:buNone/>
            </a:pPr>
            <a:r>
              <a:rPr lang="en-US" sz="2800" dirty="0"/>
              <a:t>Cache-Aside Pattern</a:t>
            </a:r>
          </a:p>
          <a:p>
            <a:pPr lvl="1"/>
            <a:r>
              <a:rPr lang="en-US" sz="1800" dirty="0">
                <a:hlinkClick r:id="rId2"/>
              </a:rPr>
              <a:t>https://msdn.microsoft.com/en-us/library/dn589799.aspx</a:t>
            </a:r>
            <a:r>
              <a:rPr lang="en-US" sz="1800" dirty="0"/>
              <a:t> </a:t>
            </a:r>
          </a:p>
          <a:p>
            <a:pPr marL="128016" lvl="1" indent="0">
              <a:buNone/>
            </a:pPr>
            <a:r>
              <a:rPr lang="en-US" sz="2800" dirty="0"/>
              <a:t>Compute Resource </a:t>
            </a:r>
            <a:br>
              <a:rPr lang="en-US" sz="2800" dirty="0"/>
            </a:br>
            <a:r>
              <a:rPr lang="en-US" sz="2800" dirty="0"/>
              <a:t>Consolidation Pattern</a:t>
            </a:r>
          </a:p>
          <a:p>
            <a:pPr lvl="1"/>
            <a:r>
              <a:rPr lang="en-US" sz="1800" dirty="0">
                <a:hlinkClick r:id="rId3"/>
              </a:rPr>
              <a:t>https://msdn.microsoft.com/en-us/library/dn589778.aspx</a:t>
            </a:r>
            <a:r>
              <a:rPr lang="en-US" sz="1800" dirty="0"/>
              <a:t> </a:t>
            </a:r>
            <a:endParaRPr lang="en-US" sz="2800" dirty="0"/>
          </a:p>
          <a:p>
            <a:pPr marL="128016" lvl="1" indent="0">
              <a:buNone/>
            </a:pPr>
            <a:r>
              <a:rPr lang="en-US" sz="2800" dirty="0"/>
              <a:t>Priority Queue Pattern</a:t>
            </a:r>
          </a:p>
          <a:p>
            <a:pPr lvl="1"/>
            <a:r>
              <a:rPr lang="en-US" sz="1800" dirty="0">
                <a:hlinkClick r:id="rId4"/>
              </a:rPr>
              <a:t>https://msdn.microsoft.com/en-us/library/dn589794.aspx</a:t>
            </a:r>
            <a:r>
              <a:rPr lang="en-US" sz="1800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Source </a:t>
            </a:r>
          </a:p>
          <a:p>
            <a:r>
              <a:rPr lang="en-US" sz="2000" dirty="0">
                <a:hlinkClick r:id="rId5"/>
              </a:rPr>
              <a:t>https://msdn.microsoft.com/en-us/library/dn568099.aspx</a:t>
            </a:r>
            <a:r>
              <a:rPr lang="en-US" sz="20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04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849" y="822960"/>
            <a:ext cx="4604317" cy="5333334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/>
              <a:t>Cache-Aside Pattern</a:t>
            </a:r>
          </a:p>
          <a:p>
            <a:pPr marL="128016" lvl="1"/>
            <a:r>
              <a:rPr lang="en-US" sz="1800" dirty="0">
                <a:hlinkClick r:id="rId3"/>
              </a:rPr>
              <a:t>https://msdn.microsoft.com/en-us/library/dn589799.aspx</a:t>
            </a:r>
            <a:r>
              <a:rPr lang="en-US" sz="18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6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466" y="1364343"/>
            <a:ext cx="5843484" cy="4250871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/>
              <a:t>Compute Resource </a:t>
            </a:r>
            <a:br>
              <a:rPr lang="en-US" sz="2800" dirty="0"/>
            </a:br>
            <a:r>
              <a:rPr lang="en-US" sz="2800" dirty="0"/>
              <a:t>Consolidation Pattern</a:t>
            </a:r>
          </a:p>
          <a:p>
            <a:pPr marL="128016" lvl="1"/>
            <a:r>
              <a:rPr lang="en-US" sz="1800" dirty="0">
                <a:hlinkClick r:id="rId3"/>
              </a:rPr>
              <a:t>https://msdn.microsoft.com/en-us/library/dn589778.aspx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2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What</a:t>
            </a:r>
            <a:r>
              <a:rPr lang="fr-CA" dirty="0"/>
              <a:t> do all of </a:t>
            </a:r>
            <a:r>
              <a:rPr lang="fr-CA" dirty="0" err="1"/>
              <a:t>these</a:t>
            </a:r>
            <a:r>
              <a:rPr lang="fr-CA" dirty="0"/>
              <a:t> have in </a:t>
            </a:r>
            <a:r>
              <a:rPr lang="fr-CA" dirty="0" err="1"/>
              <a:t>common</a:t>
            </a:r>
            <a:r>
              <a:rPr lang="fr-CA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Hexagon 14"/>
          <p:cNvSpPr/>
          <p:nvPr/>
        </p:nvSpPr>
        <p:spPr bwMode="auto">
          <a:xfrm>
            <a:off x="708030" y="2130607"/>
            <a:ext cx="2877651" cy="2345666"/>
          </a:xfrm>
          <a:prstGeom prst="hexag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Core Infrastructure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thousands of machines</a:t>
            </a:r>
          </a:p>
        </p:txBody>
      </p:sp>
      <p:sp>
        <p:nvSpPr>
          <p:cNvPr id="16" name="Hexagon 15"/>
          <p:cNvSpPr/>
          <p:nvPr/>
        </p:nvSpPr>
        <p:spPr bwMode="auto">
          <a:xfrm>
            <a:off x="981183" y="4629917"/>
            <a:ext cx="2061644" cy="1687143"/>
          </a:xfrm>
          <a:prstGeom prst="hexagon">
            <a:avLst/>
          </a:prstGeom>
          <a:solidFill>
            <a:srgbClr val="6A146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Power BI</a:t>
            </a:r>
          </a:p>
        </p:txBody>
      </p:sp>
      <p:sp>
        <p:nvSpPr>
          <p:cNvPr id="17" name="Hexagon 16"/>
          <p:cNvSpPr/>
          <p:nvPr/>
        </p:nvSpPr>
        <p:spPr bwMode="auto">
          <a:xfrm>
            <a:off x="9891438" y="2998546"/>
            <a:ext cx="2026584" cy="1740560"/>
          </a:xfrm>
          <a:prstGeom prst="hexagon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Intune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over 1m devices</a:t>
            </a:r>
          </a:p>
        </p:txBody>
      </p:sp>
      <p:sp>
        <p:nvSpPr>
          <p:cNvPr id="18" name="Hexagon 17"/>
          <p:cNvSpPr/>
          <p:nvPr/>
        </p:nvSpPr>
        <p:spPr bwMode="auto">
          <a:xfrm>
            <a:off x="2990319" y="4042029"/>
            <a:ext cx="2562863" cy="2059841"/>
          </a:xfrm>
          <a:prstGeom prst="hexagon">
            <a:avLst/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SQL Database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millions of databases</a:t>
            </a:r>
          </a:p>
        </p:txBody>
      </p:sp>
      <p:sp>
        <p:nvSpPr>
          <p:cNvPr id="19" name="Hexagon 18"/>
          <p:cNvSpPr/>
          <p:nvPr/>
        </p:nvSpPr>
        <p:spPr bwMode="auto">
          <a:xfrm>
            <a:off x="5466651" y="3369014"/>
            <a:ext cx="2756733" cy="2217228"/>
          </a:xfrm>
          <a:prstGeom prst="hexagon">
            <a:avLst/>
          </a:prstGeom>
          <a:solidFill>
            <a:srgbClr val="047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Bing Cortana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500m </a:t>
            </a:r>
            <a:r>
              <a: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evals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/sec</a:t>
            </a:r>
          </a:p>
        </p:txBody>
      </p:sp>
      <p:sp>
        <p:nvSpPr>
          <p:cNvPr id="20" name="Hexagon 19"/>
          <p:cNvSpPr/>
          <p:nvPr/>
        </p:nvSpPr>
        <p:spPr bwMode="auto">
          <a:xfrm>
            <a:off x="3453497" y="1594251"/>
            <a:ext cx="2710998" cy="2294134"/>
          </a:xfrm>
          <a:prstGeom prst="hexagon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Document DB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billions transactions/week</a:t>
            </a:r>
          </a:p>
        </p:txBody>
      </p:sp>
      <p:sp>
        <p:nvSpPr>
          <p:cNvPr id="21" name="Hexagon 20"/>
          <p:cNvSpPr/>
          <p:nvPr/>
        </p:nvSpPr>
        <p:spPr bwMode="auto">
          <a:xfrm>
            <a:off x="7674795" y="1936679"/>
            <a:ext cx="2455523" cy="2105350"/>
          </a:xfrm>
          <a:prstGeom prst="hexagon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Skype for Business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Hybrid Ops</a:t>
            </a:r>
          </a:p>
        </p:txBody>
      </p:sp>
      <p:sp>
        <p:nvSpPr>
          <p:cNvPr id="22" name="Hexagon 21"/>
          <p:cNvSpPr/>
          <p:nvPr/>
        </p:nvSpPr>
        <p:spPr bwMode="auto">
          <a:xfrm>
            <a:off x="8070352" y="4232953"/>
            <a:ext cx="2250040" cy="1868917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 Hubs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20bn events/day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115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850" y="2024744"/>
            <a:ext cx="5851756" cy="251202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/>
              <a:t>Priority Queue Pattern</a:t>
            </a:r>
          </a:p>
          <a:p>
            <a:pPr marL="128016" lvl="1"/>
            <a:r>
              <a:rPr lang="en-US" sz="1800" dirty="0">
                <a:hlinkClick r:id="rId3"/>
              </a:rPr>
              <a:t>https://msdn.microsoft.com/en-us/library/dn589794.aspx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01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>
              <a:buNone/>
            </a:pPr>
            <a:r>
              <a:rPr lang="en-US" sz="2800" dirty="0"/>
              <a:t>Throttling Pattern</a:t>
            </a:r>
          </a:p>
          <a:p>
            <a:pPr lvl="1"/>
            <a:r>
              <a:rPr lang="en-US" sz="1800" dirty="0">
                <a:hlinkClick r:id="rId2"/>
              </a:rPr>
              <a:t>https://msdn.microsoft.com/en-us/library/dn589798.aspx</a:t>
            </a:r>
            <a:endParaRPr lang="en-US" sz="1800" dirty="0"/>
          </a:p>
          <a:p>
            <a:pPr marL="128016" lvl="1" indent="0">
              <a:buNone/>
            </a:pPr>
            <a:r>
              <a:rPr lang="en-US" sz="2800" dirty="0" err="1"/>
              <a:t>Idempotence</a:t>
            </a:r>
            <a:r>
              <a:rPr lang="en-US" sz="2200" dirty="0"/>
              <a:t> </a:t>
            </a:r>
          </a:p>
          <a:p>
            <a:pPr lvl="1"/>
            <a:r>
              <a:rPr lang="en-US" sz="1800" dirty="0">
                <a:hlinkClick r:id="rId3"/>
              </a:rPr>
              <a:t>https://en.wikipedia.org/wiki/Idempotence</a:t>
            </a:r>
            <a:r>
              <a:rPr lang="en-US" sz="2200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Source </a:t>
            </a:r>
          </a:p>
          <a:p>
            <a:r>
              <a:rPr lang="en-US" sz="2000" dirty="0">
                <a:hlinkClick r:id="rId4"/>
              </a:rPr>
              <a:t>https://msdn.microsoft.com/en-us/library/dn568099.aspx</a:t>
            </a:r>
            <a:r>
              <a:rPr lang="en-US" sz="20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19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fabric </a:t>
            </a:r>
            <a:br>
              <a:rPr lang="en-US" dirty="0"/>
            </a:br>
            <a:r>
              <a:rPr lang="en-US" dirty="0"/>
              <a:t>Cloud Design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850" y="1546392"/>
            <a:ext cx="5645150" cy="3479312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28016" lvl="1"/>
            <a:r>
              <a:rPr lang="en-US" sz="2800" dirty="0"/>
              <a:t>Throttling Pattern</a:t>
            </a:r>
          </a:p>
          <a:p>
            <a:pPr marL="128016" lvl="1"/>
            <a:r>
              <a:rPr lang="en-US" sz="1800" dirty="0">
                <a:hlinkClick r:id="rId3"/>
              </a:rPr>
              <a:t>https://msdn.microsoft.com/en-us/library/dn589798.aspx</a:t>
            </a:r>
            <a:r>
              <a:rPr lang="en-US" sz="18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55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63" y="1676397"/>
            <a:ext cx="7893874" cy="46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10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 – Actor –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264" y="1678509"/>
            <a:ext cx="7533799" cy="45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57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Qestions</a:t>
            </a:r>
            <a:r>
              <a:rPr lang="fr-CA" dirty="0"/>
              <a:t> &amp; </a:t>
            </a:r>
            <a:r>
              <a:rPr lang="fr-CA" dirty="0" err="1"/>
              <a:t>Answers</a:t>
            </a:r>
            <a:endParaRPr lang="fr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Get</a:t>
            </a:r>
            <a:r>
              <a:rPr lang="fr-CA" dirty="0"/>
              <a:t> in </a:t>
            </a:r>
            <a:r>
              <a:rPr lang="fr-CA" dirty="0" err="1"/>
              <a:t>Touch</a:t>
            </a:r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sz="2000" dirty="0"/>
              <a:t>Twitter: </a:t>
            </a:r>
            <a:r>
              <a:rPr lang="fr-CA" sz="2000" u="sng" dirty="0">
                <a:solidFill>
                  <a:srgbClr val="6B9F25"/>
                </a:solidFill>
              </a:rPr>
              <a:t>@Brisebois</a:t>
            </a:r>
          </a:p>
          <a:p>
            <a:r>
              <a:rPr lang="fr-CA" sz="2000" dirty="0"/>
              <a:t>Blog: </a:t>
            </a:r>
            <a:r>
              <a:rPr lang="fr-CA" sz="2000" dirty="0">
                <a:hlinkClick r:id="rId3"/>
              </a:rPr>
              <a:t>http://bit.ly/blog-alex</a:t>
            </a:r>
            <a:r>
              <a:rPr lang="fr-CA" sz="2000" dirty="0"/>
              <a:t> </a:t>
            </a:r>
          </a:p>
          <a:p>
            <a:r>
              <a:rPr lang="fr-CA" sz="2000" dirty="0"/>
              <a:t>Email: </a:t>
            </a:r>
            <a:r>
              <a:rPr lang="fr-CA" sz="2000" dirty="0">
                <a:hlinkClick r:id="rId4"/>
              </a:rPr>
              <a:t>alexandre.brisebois@microsoft.com</a:t>
            </a:r>
            <a:endParaRPr lang="fr-CA" sz="2000" b="1" dirty="0"/>
          </a:p>
          <a:p>
            <a:endParaRPr lang="fr-CA" sz="2000" dirty="0"/>
          </a:p>
          <a:p>
            <a:endParaRPr lang="fr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dirty="0"/>
              <a:t>Service </a:t>
            </a:r>
            <a:r>
              <a:rPr lang="fr-CA" dirty="0" err="1"/>
              <a:t>Fabric</a:t>
            </a:r>
            <a:r>
              <a:rPr lang="fr-CA" dirty="0"/>
              <a:t> </a:t>
            </a:r>
            <a:r>
              <a:rPr lang="fr-CA" dirty="0" err="1"/>
              <a:t>Resources</a:t>
            </a:r>
            <a:endParaRPr lang="fr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990887" y="2967788"/>
            <a:ext cx="5524022" cy="3341572"/>
          </a:xfrm>
        </p:spPr>
        <p:txBody>
          <a:bodyPr/>
          <a:lstStyle/>
          <a:p>
            <a:r>
              <a:rPr lang="fr-CA" dirty="0"/>
              <a:t>Documentation: </a:t>
            </a:r>
            <a:r>
              <a:rPr lang="fr-CA" dirty="0">
                <a:hlinkClick r:id="rId5"/>
              </a:rPr>
              <a:t>http://aka.ms/servicefabric</a:t>
            </a:r>
            <a:endParaRPr lang="fr-CA" dirty="0"/>
          </a:p>
          <a:p>
            <a:r>
              <a:rPr lang="fr-CA" dirty="0"/>
              <a:t>SDK: </a:t>
            </a:r>
            <a:r>
              <a:rPr lang="fr-CA" dirty="0">
                <a:hlinkClick r:id="rId6"/>
              </a:rPr>
              <a:t>http://aka.ms/servicefabricSDK</a:t>
            </a:r>
            <a:r>
              <a:rPr lang="fr-CA" dirty="0"/>
              <a:t> </a:t>
            </a:r>
          </a:p>
          <a:p>
            <a:r>
              <a:rPr lang="fr-CA" dirty="0" err="1"/>
              <a:t>QnA</a:t>
            </a:r>
            <a:r>
              <a:rPr lang="fr-CA" dirty="0"/>
              <a:t> </a:t>
            </a:r>
            <a:r>
              <a:rPr lang="fr-CA" dirty="0" err="1"/>
              <a:t>Demo</a:t>
            </a:r>
            <a:r>
              <a:rPr lang="fr-CA" dirty="0"/>
              <a:t> Code: </a:t>
            </a:r>
            <a:r>
              <a:rPr lang="fr-CA" dirty="0">
                <a:hlinkClick r:id="rId7"/>
              </a:rPr>
              <a:t>http://bit.ly/git-qna-demo</a:t>
            </a:r>
            <a:r>
              <a:rPr lang="fr-CA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9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511979" y="5365293"/>
            <a:ext cx="2013693" cy="657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95" marR="0" lvl="0" indent="-285695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Single monolithic</a:t>
            </a:r>
          </a:p>
          <a:p>
            <a:pPr marL="285695" marR="0" lvl="0" indent="-285695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Microservices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730" y="2501730"/>
            <a:ext cx="2008622" cy="124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H="1">
            <a:off x="5996520" y="1237350"/>
            <a:ext cx="3056" cy="515206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Flowchart: Magnetic Disk 9"/>
          <p:cNvSpPr/>
          <p:nvPr/>
        </p:nvSpPr>
        <p:spPr>
          <a:xfrm>
            <a:off x="1646287" y="4874369"/>
            <a:ext cx="2126416" cy="1502216"/>
          </a:xfrm>
          <a:prstGeom prst="flowChartMagneticDisk">
            <a:avLst/>
          </a:prstGeom>
          <a:solidFill>
            <a:srgbClr val="92D050"/>
          </a:solidFill>
          <a:ln w="158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831629" y="5438214"/>
            <a:ext cx="269057" cy="329812"/>
            <a:chOff x="4818580" y="4212404"/>
            <a:chExt cx="441789" cy="544531"/>
          </a:xfrm>
        </p:grpSpPr>
        <p:sp>
          <p:nvSpPr>
            <p:cNvPr id="12" name="Rectangle 11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274272" y="5438214"/>
            <a:ext cx="269057" cy="329812"/>
            <a:chOff x="4818580" y="4212404"/>
            <a:chExt cx="441789" cy="544531"/>
          </a:xfrm>
        </p:grpSpPr>
        <p:sp>
          <p:nvSpPr>
            <p:cNvPr id="15" name="Rectangle 14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16915" y="5438214"/>
            <a:ext cx="269057" cy="329812"/>
            <a:chOff x="4818580" y="4212404"/>
            <a:chExt cx="441789" cy="544531"/>
          </a:xfrm>
        </p:grpSpPr>
        <p:sp>
          <p:nvSpPr>
            <p:cNvPr id="18" name="Rectangle 17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59556" y="5438214"/>
            <a:ext cx="269057" cy="329812"/>
            <a:chOff x="4818580" y="4212404"/>
            <a:chExt cx="441789" cy="544531"/>
          </a:xfrm>
        </p:grpSpPr>
        <p:sp>
          <p:nvSpPr>
            <p:cNvPr id="21" name="Rectangle 20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31629" y="5879409"/>
            <a:ext cx="269057" cy="329812"/>
            <a:chOff x="4818580" y="4212404"/>
            <a:chExt cx="441789" cy="544531"/>
          </a:xfrm>
        </p:grpSpPr>
        <p:sp>
          <p:nvSpPr>
            <p:cNvPr id="24" name="Rectangle 23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74272" y="5879409"/>
            <a:ext cx="269057" cy="329812"/>
            <a:chOff x="4818580" y="4212404"/>
            <a:chExt cx="441789" cy="544531"/>
          </a:xfrm>
        </p:grpSpPr>
        <p:sp>
          <p:nvSpPr>
            <p:cNvPr id="27" name="Rectangle 26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16915" y="5879409"/>
            <a:ext cx="269057" cy="329812"/>
            <a:chOff x="4818580" y="4212404"/>
            <a:chExt cx="441789" cy="544531"/>
          </a:xfrm>
        </p:grpSpPr>
        <p:sp>
          <p:nvSpPr>
            <p:cNvPr id="30" name="Rectangle 29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59556" y="5879409"/>
            <a:ext cx="269057" cy="329812"/>
            <a:chOff x="4818580" y="4212404"/>
            <a:chExt cx="441789" cy="544531"/>
          </a:xfrm>
        </p:grpSpPr>
        <p:sp>
          <p:nvSpPr>
            <p:cNvPr id="33" name="Rectangle 32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36" name="Straight Arrow Connector 35"/>
          <p:cNvCxnSpPr>
            <a:stCxn id="39" idx="0"/>
            <a:endCxn id="78" idx="2"/>
          </p:cNvCxnSpPr>
          <p:nvPr/>
        </p:nvCxnSpPr>
        <p:spPr>
          <a:xfrm flipV="1">
            <a:off x="2709496" y="2560808"/>
            <a:ext cx="0" cy="29638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Rounded Rectangle 38"/>
          <p:cNvSpPr/>
          <p:nvPr/>
        </p:nvSpPr>
        <p:spPr bwMode="auto">
          <a:xfrm>
            <a:off x="1820093" y="2857189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23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59" y="3001142"/>
            <a:ext cx="485192" cy="39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6412793" y="1112043"/>
            <a:ext cx="4357283" cy="1222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95" marR="0" lvl="0" indent="-285695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Graph of interconnected </a:t>
            </a:r>
            <a:r>
              <a:rPr kumimoji="0" lang="en-US" sz="1836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microservices</a:t>
            </a:r>
            <a:endParaRPr kumimoji="0" lang="en-US" sz="1836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695" marR="0" lvl="0" indent="-285695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State typically scoped to the </a:t>
            </a:r>
            <a:r>
              <a:rPr kumimoji="0" lang="en-US" sz="1836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microservice</a:t>
            </a:r>
            <a:endParaRPr kumimoji="0" lang="en-US" sz="1836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695" marR="0" lvl="0" indent="-285695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Variety of technologies used </a:t>
            </a:r>
          </a:p>
          <a:p>
            <a:pPr marL="285695" marR="0" lvl="0" indent="-285695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Remote Storage for cold data</a:t>
            </a:r>
          </a:p>
        </p:txBody>
      </p:sp>
      <p:sp>
        <p:nvSpPr>
          <p:cNvPr id="78" name="Rounded Rectangle 77"/>
          <p:cNvSpPr/>
          <p:nvPr/>
        </p:nvSpPr>
        <p:spPr bwMode="auto">
          <a:xfrm>
            <a:off x="1820093" y="185136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9" name="Picture 21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74" y="2048925"/>
            <a:ext cx="508415" cy="4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" name="Group 79"/>
          <p:cNvGrpSpPr/>
          <p:nvPr/>
        </p:nvGrpSpPr>
        <p:grpSpPr>
          <a:xfrm>
            <a:off x="2462559" y="2968129"/>
            <a:ext cx="411600" cy="237018"/>
            <a:chOff x="2526540" y="1999422"/>
            <a:chExt cx="411600" cy="237018"/>
          </a:xfrm>
        </p:grpSpPr>
        <p:sp>
          <p:nvSpPr>
            <p:cNvPr id="81" name="Rectangle 80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547989" y="1943563"/>
            <a:ext cx="411600" cy="237018"/>
            <a:chOff x="3116191" y="1999422"/>
            <a:chExt cx="411600" cy="237018"/>
          </a:xfrm>
        </p:grpSpPr>
        <p:sp>
          <p:nvSpPr>
            <p:cNvPr id="86" name="Rectangle 85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0" name="Straight Arrow Connector 89"/>
          <p:cNvCxnSpPr>
            <a:stCxn id="10" idx="1"/>
            <a:endCxn id="106" idx="2"/>
          </p:cNvCxnSpPr>
          <p:nvPr/>
        </p:nvCxnSpPr>
        <p:spPr>
          <a:xfrm flipV="1">
            <a:off x="2709495" y="4615568"/>
            <a:ext cx="1" cy="25880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1" name="Group 90"/>
          <p:cNvGrpSpPr/>
          <p:nvPr/>
        </p:nvGrpSpPr>
        <p:grpSpPr>
          <a:xfrm>
            <a:off x="3052096" y="1952536"/>
            <a:ext cx="411600" cy="237018"/>
            <a:chOff x="3116191" y="1999422"/>
            <a:chExt cx="411600" cy="237018"/>
          </a:xfrm>
        </p:grpSpPr>
        <p:sp>
          <p:nvSpPr>
            <p:cNvPr id="92" name="Rectangle 91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555138" y="2239395"/>
            <a:ext cx="411600" cy="237018"/>
            <a:chOff x="3116191" y="1999422"/>
            <a:chExt cx="411600" cy="237018"/>
          </a:xfrm>
        </p:grpSpPr>
        <p:sp>
          <p:nvSpPr>
            <p:cNvPr id="97" name="Rectangle 96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3052096" y="2251390"/>
            <a:ext cx="411600" cy="237018"/>
            <a:chOff x="3116191" y="1999422"/>
            <a:chExt cx="411600" cy="237018"/>
          </a:xfrm>
        </p:grpSpPr>
        <p:sp>
          <p:nvSpPr>
            <p:cNvPr id="102" name="Rectangle 101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06" name="Rounded Rectangle 105"/>
          <p:cNvSpPr/>
          <p:nvPr/>
        </p:nvSpPr>
        <p:spPr bwMode="auto">
          <a:xfrm>
            <a:off x="1820093" y="390612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7" name="Straight Arrow Connector 106"/>
          <p:cNvCxnSpPr>
            <a:stCxn id="106" idx="0"/>
            <a:endCxn id="39" idx="2"/>
          </p:cNvCxnSpPr>
          <p:nvPr/>
        </p:nvCxnSpPr>
        <p:spPr>
          <a:xfrm flipV="1">
            <a:off x="2709496" y="3566637"/>
            <a:ext cx="0" cy="3394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966157" y="3999444"/>
            <a:ext cx="405864" cy="533421"/>
          </a:xfrm>
          <a:prstGeom prst="rect">
            <a:avLst/>
          </a:prstGeom>
        </p:spPr>
      </p:pic>
      <p:grpSp>
        <p:nvGrpSpPr>
          <p:cNvPr id="109" name="Group 108"/>
          <p:cNvGrpSpPr/>
          <p:nvPr/>
        </p:nvGrpSpPr>
        <p:grpSpPr>
          <a:xfrm>
            <a:off x="3018238" y="4276085"/>
            <a:ext cx="411600" cy="237018"/>
            <a:chOff x="2821368" y="2314683"/>
            <a:chExt cx="411600" cy="237018"/>
          </a:xfrm>
        </p:grpSpPr>
        <p:sp>
          <p:nvSpPr>
            <p:cNvPr id="110" name="Rectangle 109"/>
            <p:cNvSpPr/>
            <p:nvPr/>
          </p:nvSpPr>
          <p:spPr>
            <a:xfrm>
              <a:off x="2821368" y="2314683"/>
              <a:ext cx="411600" cy="23701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853286" y="2363787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853286" y="2404304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855130" y="2484753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488389" y="4083335"/>
            <a:ext cx="411600" cy="237018"/>
            <a:chOff x="2821368" y="2314683"/>
            <a:chExt cx="411600" cy="237018"/>
          </a:xfrm>
        </p:grpSpPr>
        <p:sp>
          <p:nvSpPr>
            <p:cNvPr id="115" name="Rectangle 114"/>
            <p:cNvSpPr/>
            <p:nvPr/>
          </p:nvSpPr>
          <p:spPr>
            <a:xfrm>
              <a:off x="2821368" y="2314683"/>
              <a:ext cx="411600" cy="23701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853286" y="2363787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853286" y="2404304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855130" y="2484753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694189" y="3263668"/>
            <a:ext cx="411600" cy="237018"/>
            <a:chOff x="2526540" y="1999422"/>
            <a:chExt cx="411600" cy="237018"/>
          </a:xfrm>
        </p:grpSpPr>
        <p:sp>
          <p:nvSpPr>
            <p:cNvPr id="120" name="Rectangle 119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070218" y="2961756"/>
            <a:ext cx="411600" cy="237018"/>
            <a:chOff x="2526540" y="1999422"/>
            <a:chExt cx="411600" cy="237018"/>
          </a:xfrm>
        </p:grpSpPr>
        <p:sp>
          <p:nvSpPr>
            <p:cNvPr id="125" name="Rectangle 124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037943" y="2476413"/>
            <a:ext cx="4842557" cy="3923525"/>
            <a:chOff x="7035757" y="1579470"/>
            <a:chExt cx="4843247" cy="3924083"/>
          </a:xfrm>
        </p:grpSpPr>
        <p:sp>
          <p:nvSpPr>
            <p:cNvPr id="132" name="Rounded Rectangle 131"/>
            <p:cNvSpPr/>
            <p:nvPr/>
          </p:nvSpPr>
          <p:spPr bwMode="auto">
            <a:xfrm>
              <a:off x="7326371" y="3385240"/>
              <a:ext cx="1278241" cy="1393591"/>
            </a:xfrm>
            <a:prstGeom prst="roundRect">
              <a:avLst/>
            </a:prstGeom>
            <a:noFill/>
            <a:ln w="10795" cap="flat" cmpd="sng" algn="ctr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Flowchart: Magnetic Disk 132"/>
            <p:cNvSpPr/>
            <p:nvPr/>
          </p:nvSpPr>
          <p:spPr>
            <a:xfrm>
              <a:off x="7670577" y="4167031"/>
              <a:ext cx="571464" cy="573851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36" name="Straight Arrow Connector 135"/>
            <p:cNvCxnSpPr>
              <a:stCxn id="133" idx="1"/>
            </p:cNvCxnSpPr>
            <p:nvPr/>
          </p:nvCxnSpPr>
          <p:spPr>
            <a:xfrm flipV="1">
              <a:off x="7956308" y="4017928"/>
              <a:ext cx="0" cy="14910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7" name="Hexagon 136"/>
            <p:cNvSpPr>
              <a:spLocks noChangeAspect="1"/>
            </p:cNvSpPr>
            <p:nvPr/>
          </p:nvSpPr>
          <p:spPr bwMode="auto">
            <a:xfrm>
              <a:off x="7675672" y="3475336"/>
              <a:ext cx="579638" cy="540794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Hexagon 137"/>
            <p:cNvSpPr>
              <a:spLocks noChangeAspect="1"/>
            </p:cNvSpPr>
            <p:nvPr/>
          </p:nvSpPr>
          <p:spPr bwMode="auto">
            <a:xfrm>
              <a:off x="8902255" y="3880641"/>
              <a:ext cx="579638" cy="540794"/>
            </a:xfrm>
            <a:prstGeom prst="hexagon">
              <a:avLst/>
            </a:prstGeom>
            <a:solidFill>
              <a:srgbClr val="FFC000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Hexagon 138"/>
            <p:cNvSpPr>
              <a:spLocks noChangeAspect="1"/>
            </p:cNvSpPr>
            <p:nvPr/>
          </p:nvSpPr>
          <p:spPr bwMode="auto">
            <a:xfrm>
              <a:off x="10017591" y="3862815"/>
              <a:ext cx="579638" cy="540794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Flowchart: Magnetic Disk 139"/>
            <p:cNvSpPr/>
            <p:nvPr/>
          </p:nvSpPr>
          <p:spPr>
            <a:xfrm>
              <a:off x="10229563" y="4208492"/>
              <a:ext cx="157973" cy="140896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Hexagon 140"/>
            <p:cNvSpPr>
              <a:spLocks noChangeAspect="1"/>
            </p:cNvSpPr>
            <p:nvPr/>
          </p:nvSpPr>
          <p:spPr bwMode="auto">
            <a:xfrm>
              <a:off x="10032798" y="4919622"/>
              <a:ext cx="579638" cy="540794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Flowchart: Magnetic Disk 141"/>
            <p:cNvSpPr/>
            <p:nvPr/>
          </p:nvSpPr>
          <p:spPr>
            <a:xfrm>
              <a:off x="10254119" y="5251049"/>
              <a:ext cx="157973" cy="140896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3" name="Straight Arrow Connector 142"/>
            <p:cNvCxnSpPr>
              <a:stCxn id="132" idx="0"/>
              <a:endCxn id="161" idx="4"/>
            </p:cNvCxnSpPr>
            <p:nvPr/>
          </p:nvCxnSpPr>
          <p:spPr>
            <a:xfrm flipV="1">
              <a:off x="7965493" y="2582879"/>
              <a:ext cx="762478" cy="80236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4" name="Straight Arrow Connector 143"/>
            <p:cNvCxnSpPr>
              <a:endCxn id="161" idx="3"/>
            </p:cNvCxnSpPr>
            <p:nvPr/>
          </p:nvCxnSpPr>
          <p:spPr>
            <a:xfrm flipH="1" flipV="1">
              <a:off x="9011867" y="2724827"/>
              <a:ext cx="165981" cy="115581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5" name="Straight Arrow Connector 144"/>
            <p:cNvCxnSpPr>
              <a:stCxn id="139" idx="3"/>
              <a:endCxn id="138" idx="0"/>
            </p:cNvCxnSpPr>
            <p:nvPr/>
          </p:nvCxnSpPr>
          <p:spPr>
            <a:xfrm flipH="1">
              <a:off x="9481893" y="4133212"/>
              <a:ext cx="535698" cy="1782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6" name="Straight Arrow Connector 145"/>
            <p:cNvCxnSpPr>
              <a:stCxn id="141" idx="3"/>
              <a:endCxn id="138" idx="1"/>
            </p:cNvCxnSpPr>
            <p:nvPr/>
          </p:nvCxnSpPr>
          <p:spPr>
            <a:xfrm flipH="1" flipV="1">
              <a:off x="9346694" y="4421435"/>
              <a:ext cx="686104" cy="76858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7" name="Rectangle 146"/>
            <p:cNvSpPr/>
            <p:nvPr/>
          </p:nvSpPr>
          <p:spPr>
            <a:xfrm>
              <a:off x="7035757" y="4805727"/>
              <a:ext cx="1958526" cy="56484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stateless services with </a:t>
              </a:r>
            </a:p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separate stores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0633412" y="4938708"/>
              <a:ext cx="1245592" cy="56484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stateful</a:t>
              </a:r>
              <a:r>
                <a:rPr kumimoji="0" lang="en-US" sz="1499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services</a:t>
              </a:r>
            </a:p>
          </p:txBody>
        </p:sp>
        <p:grpSp>
          <p:nvGrpSpPr>
            <p:cNvPr id="149" name="Group 148"/>
            <p:cNvGrpSpPr>
              <a:grpSpLocks noChangeAspect="1"/>
            </p:cNvGrpSpPr>
            <p:nvPr/>
          </p:nvGrpSpPr>
          <p:grpSpPr>
            <a:xfrm>
              <a:off x="8727970" y="2090817"/>
              <a:ext cx="567793" cy="634010"/>
              <a:chOff x="5499394" y="1899253"/>
              <a:chExt cx="1132765" cy="1226322"/>
            </a:xfrm>
          </p:grpSpPr>
          <p:sp>
            <p:nvSpPr>
              <p:cNvPr id="161" name="Hexagon 160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62" name="Picture 21"/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280929"/>
                <a:ext cx="571500" cy="468313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0" name="Rectangle 149"/>
            <p:cNvSpPr/>
            <p:nvPr/>
          </p:nvSpPr>
          <p:spPr>
            <a:xfrm>
              <a:off x="9966322" y="1937046"/>
              <a:ext cx="1606823" cy="7845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stateless presentation services</a:t>
              </a:r>
            </a:p>
          </p:txBody>
        </p:sp>
        <p:pic>
          <p:nvPicPr>
            <p:cNvPr id="151" name="Picture 23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2290" y="3648544"/>
              <a:ext cx="266210" cy="2192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3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095" y="4050711"/>
              <a:ext cx="266210" cy="2192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23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2089" y="3986299"/>
              <a:ext cx="200003" cy="16474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23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8768" y="5024088"/>
              <a:ext cx="200003" cy="16474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5" name="Group 154"/>
            <p:cNvGrpSpPr>
              <a:grpSpLocks noChangeAspect="1"/>
            </p:cNvGrpSpPr>
            <p:nvPr/>
          </p:nvGrpSpPr>
          <p:grpSpPr>
            <a:xfrm>
              <a:off x="9326304" y="2098174"/>
              <a:ext cx="567793" cy="634010"/>
              <a:chOff x="5499394" y="1899253"/>
              <a:chExt cx="1132765" cy="1226322"/>
            </a:xfrm>
          </p:grpSpPr>
          <p:sp>
            <p:nvSpPr>
              <p:cNvPr id="159" name="Hexagon 158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60" name="Picture 21"/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280929"/>
                <a:ext cx="571500" cy="468313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6" name="Group 155"/>
            <p:cNvGrpSpPr>
              <a:grpSpLocks noChangeAspect="1"/>
            </p:cNvGrpSpPr>
            <p:nvPr/>
          </p:nvGrpSpPr>
          <p:grpSpPr>
            <a:xfrm>
              <a:off x="9031937" y="1579470"/>
              <a:ext cx="567793" cy="634010"/>
              <a:chOff x="5499394" y="1899253"/>
              <a:chExt cx="1132765" cy="1226322"/>
            </a:xfrm>
          </p:grpSpPr>
          <p:sp>
            <p:nvSpPr>
              <p:cNvPr id="157" name="Hexagon 156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58" name="Picture 21"/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8" name="Rectangle 167"/>
          <p:cNvSpPr/>
          <p:nvPr/>
        </p:nvSpPr>
        <p:spPr>
          <a:xfrm>
            <a:off x="3801812" y="2668306"/>
            <a:ext cx="16658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224">
              <a:defRPr/>
            </a:pPr>
            <a:r>
              <a:rPr lang="en-US" kern="0" dirty="0"/>
              <a:t>Tiers of specific </a:t>
            </a:r>
            <a:br>
              <a:rPr lang="en-US" kern="0" dirty="0"/>
            </a:br>
            <a:r>
              <a:rPr lang="en-US" kern="0" dirty="0"/>
              <a:t>technologies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7755065" y="5325585"/>
            <a:ext cx="153855" cy="202575"/>
          </a:xfrm>
          <a:prstGeom prst="rect">
            <a:avLst/>
          </a:prstGeom>
          <a:noFill/>
          <a:ln w="158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755065" y="5325585"/>
            <a:ext cx="153855" cy="42044"/>
          </a:xfrm>
          <a:prstGeom prst="rect">
            <a:avLst/>
          </a:prstGeom>
          <a:noFill/>
          <a:ln w="158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7992286" y="5325585"/>
            <a:ext cx="153855" cy="202575"/>
          </a:xfrm>
          <a:prstGeom prst="rect">
            <a:avLst/>
          </a:prstGeom>
          <a:noFill/>
          <a:ln w="158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992286" y="5325585"/>
            <a:ext cx="153855" cy="42044"/>
          </a:xfrm>
          <a:prstGeom prst="rect">
            <a:avLst/>
          </a:prstGeom>
          <a:noFill/>
          <a:ln w="158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4488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Why</a:t>
            </a:r>
            <a:r>
              <a:rPr lang="fr-CA" dirty="0"/>
              <a:t> </a:t>
            </a:r>
            <a:r>
              <a:rPr lang="fr-CA" dirty="0" err="1"/>
              <a:t>microservices</a:t>
            </a:r>
            <a:r>
              <a:rPr lang="fr-CA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sz="3600" dirty="0" err="1"/>
              <a:t>Allows</a:t>
            </a:r>
            <a:r>
              <a:rPr lang="fr-CA" sz="3600" dirty="0"/>
              <a:t> us to </a:t>
            </a:r>
            <a:r>
              <a:rPr lang="fr-CA" sz="3600" dirty="0" err="1"/>
              <a:t>get</a:t>
            </a:r>
            <a:r>
              <a:rPr lang="fr-CA" sz="3600" dirty="0"/>
              <a:t> </a:t>
            </a:r>
            <a:r>
              <a:rPr lang="fr-CA" sz="3600" dirty="0" err="1"/>
              <a:t>closer</a:t>
            </a:r>
            <a:r>
              <a:rPr lang="fr-CA" sz="3600" dirty="0"/>
              <a:t> to the business</a:t>
            </a:r>
          </a:p>
          <a:p>
            <a:r>
              <a:rPr lang="fr-CA" sz="3600" dirty="0" err="1"/>
              <a:t>Provides</a:t>
            </a:r>
            <a:r>
              <a:rPr lang="fr-CA" sz="3600" dirty="0"/>
              <a:t> the business </a:t>
            </a:r>
            <a:r>
              <a:rPr lang="fr-CA" sz="3600" dirty="0" err="1"/>
              <a:t>with</a:t>
            </a:r>
            <a:r>
              <a:rPr lang="fr-CA" sz="3600" dirty="0"/>
              <a:t> </a:t>
            </a:r>
            <a:r>
              <a:rPr lang="fr-CA" sz="3600" dirty="0" err="1"/>
              <a:t>agility</a:t>
            </a:r>
            <a:endParaRPr lang="fr-CA" sz="3600" dirty="0"/>
          </a:p>
          <a:p>
            <a:r>
              <a:rPr lang="fr-CA" sz="3600" dirty="0"/>
              <a:t>Small </a:t>
            </a:r>
            <a:r>
              <a:rPr lang="fr-CA" sz="3600" dirty="0" err="1"/>
              <a:t>focussed</a:t>
            </a:r>
            <a:r>
              <a:rPr lang="fr-CA" sz="3600" dirty="0"/>
              <a:t> teams</a:t>
            </a:r>
          </a:p>
          <a:p>
            <a:r>
              <a:rPr lang="fr-CA" sz="3600" dirty="0" err="1"/>
              <a:t>Reduced</a:t>
            </a:r>
            <a:r>
              <a:rPr lang="fr-CA" sz="3600" dirty="0"/>
              <a:t> time-to-</a:t>
            </a:r>
            <a:r>
              <a:rPr lang="fr-CA" sz="3600" dirty="0" err="1"/>
              <a:t>customer</a:t>
            </a:r>
            <a:endParaRPr lang="fr-CA" sz="3600" dirty="0"/>
          </a:p>
          <a:p>
            <a:endParaRPr lang="fr-CA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7157632" y="1762485"/>
          <a:ext cx="5034368" cy="3574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29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Service Fabric enables you to build and operate always-on, hyper-scale services using the same technology powering Microsoft’s Cloud.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0209" b="302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2759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Microsoft Ignite 2015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Ignite 2015" id="{9A19FECA-2818-426B-8244-0A242FF3FABA}" vid="{AC7F398E-CBFF-4A6A-ABFB-B4E8152677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_rels/webextension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_rels/webextension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_rels/webextension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webextensions/_rels/webextension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_rels/webextension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_rels/webextension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webextensions/_rels/webextension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_rels/webextension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webextension1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// Contract\n\npublic interface IMyActor : IActor\n{\n    Task&lt;string&gt; HelloWorld();\n}\n\n// Actor\n\n[StatePersistence(StatePersistence.Persisted)]\ninternal class MyActor : Actor, IMyActor\n{\n    public Task&lt;string&gt; HelloWorld()\n    {\n        return Task.FromResult(\&quot;Hello world!\&quot;);\n    }\n}&quot;,&quot;ctags&quot;:{&quot;HelloWorld&quot;:[{&quot;linenum&quot;:&quot;13&quot;,&quot;signature&quot;:&quot;MyActor::HelloWorld()&quot;},{&quot;linenum&quot;:&quot;5&quot;,&quot;signature&quot;:&quot;HelloWorld()&quot;}],&quot;IMyActor&quot;:[{&quot;linenum&quot;:&quot;3&quot;,&quot;signature&quot;:&quot;public interface IMyActor : IActor&quot;}],&quot;MyActor&quot;:[{&quot;linenum&quot;:&quot;11&quot;,&quot;signature&quot;:&quot;internal class MyActor : Actor, IMyActor&quot;}]}}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[StatePersistence(StatePersistence.Persisted)]\ninternal class MyActor : Actor, IMyActor\n{\n    private const string StateName = \&quot;MyState\&quot;;\n\n    /// &lt;summary&gt;\n    /// This method is called whenever an actor is activated.\n    /// An actor is activated the first time any of its methods are invoked.\n    /// &lt;/summary&gt;\n    protected override Task OnActivateAsync()\n    {\n            return StateManager.TryAddStateAsync(StateName, 0);\n    }\n\n    public Task SetCountAsync(int value)\n    {\n        return StateManager.SetStateAsync&lt;int&gt;(StateName, value);\n    }\n\n    public Task&lt;int&gt; GetCountAsync()\n    {\n        return StateManager.GetStateAsync&lt;int&gt;(StateName);\n    }\n}&quot;,&quot;ctags&quot;:{&quot;GetCountAsync&quot;:[{&quot;linenum&quot;:&quot;20&quot;,&quot;signature&quot;:&quot;MyActor::GetCountAsync()&quot;}],&quot;MyActor&quot;:[{&quot;linenum&quot;:&quot;2&quot;,&quot;signature&quot;:&quot;internal class MyActor : Actor, IMyActor&quot;}],&quot;OnActivateAsync&quot;:[{&quot;linenum&quot;:&quot;10&quot;,&quot;signature&quot;:&quot;MyActor::OnActivateAsync()&quot;}],&quot;SetCountAsync&quot;:[{&quot;linenum&quot;:&quot;15&quot;,&quot;signature&quot;:&quot;MyActor::SetCountAsync(int value)&quot;}],&quot;StateName&quot;:[{&quot;linenum&quot;:&quot;4&quot;,&quot;signature&quot;:&quot;MyActor::StateName&quot;}]}}"/>
  </we:properties>
  <we:bindings/>
  <we:snapshot xmlns:r="http://schemas.openxmlformats.org/officeDocument/2006/relationships" r:embed="rId1"/>
</we:webextension>
</file>

<file path=ppt/webextensions/webextension11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[StatePersistence(StatePersistence.Persisted)]\ninternal class MyActor : Actor, IMyActor\n{\n    public Task RemoveCountAsync()\n    {\n        return this.StateManager.RemoveStateAsync(\&quot;MyState\&quot;);\n    }\n}&quot;,&quot;ctags&quot;:{&quot;MyActor&quot;:[{&quot;linenum&quot;:&quot;2&quot;,&quot;signature&quot;:&quot;internal class MyActor : Actor, IMyActor&quot;}],&quot;RemoveCountAsync&quot;:[{&quot;linenum&quot;:&quot;4&quot;,&quot;signature&quot;:&quot;MyActor::RemoveCountAsync()&quot;}]}}"/>
  </we:properties>
  <we:bindings/>
  <we:snapshot xmlns:r="http://schemas.openxmlformats.org/officeDocument/2006/relationships" r:embed="rId1"/>
</we:webextension>
</file>

<file path=ppt/webextensions/webextension12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IActorService actorServiceProxy = ActorServiceProxy.Create(\n    new Uri(\&quot;fabric:/MyApp/MyService\&quot;), partitionKey);\n\nContinuationToken continuationToken = null;\nList&lt;ActorInformation&gt; activeActors = new List&lt;ActorInformation&gt;();\n\ndo\n{\n    PagedResult&lt;ActorInformation&gt; page = await actorServiceProxy.GetActorsAsync(continuationToken,\n                                                                                cancellationToken);\n\n    activeActors.AddRange(page.Items.Where(x =&gt; x.IsActive));\n\n    continuationToken = page.ContinuationToken;\n}\nwhile (continuationToken != null);&quot;,&quot;ctags&quot;:{&quot;activeActors&quot;:[{&quot;linenum&quot;:&quot;5&quot;,&quot;signature&quot;:&quot;List&lt;ActorInformation&gt; activeActors = new List&lt;ActorInformation&gt;();&quot;}],&quot;actorServiceProxy&quot;:[{&quot;linenum&quot;:&quot;1&quot;,&quot;signature&quot;:&quot;IActorService actorServiceProxy = ActorServiceProxy.Create(&quot;}],&quot;continuationToken&quot;:[{&quot;linenum&quot;:&quot;4&quot;,&quot;signature&quot;:&quot;ContinuationToken continuationToken = null;&quot;}]}}"/>
  </we:properties>
  <we:bindings/>
  <we:snapshot xmlns:r="http://schemas.openxmlformats.org/officeDocument/2006/relationships" r:embed="rId1"/>
</we:webextension>
</file>

<file path=ppt/webextensions/webextension13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ActorId actorToDelete = new ActorId(id);\n\nIActorService myActorServiceProxy = ActorServiceProxy.Create(\n    new Uri(\&quot;fabric:/MyApp/MyService\&quot;), actorToDelete);\n\nawait myActorServiceProxy.DeleteActorAsync(actorToDelete, cancellationToken)&quot;,&quot;ctags&quot;:{&quot;actorToDelete&quot;:[{&quot;linenum&quot;:&quot;1&quot;,&quot;signature&quot;:&quot;ActorId actorToDelete = new ActorId(id);&quot;}],&quot;myActorServiceProxy&quot;:[{&quot;linenum&quot;:&quot;3&quot;,&quot;signature&quot;:&quot;IActorService myActorServiceProxy = ActorServiceProxy.Create(&quot;}]}}"/>
  </we:properties>
  <we:bindings/>
  <we:snapshot xmlns:r="http://schemas.openxmlformats.org/officeDocument/2006/relationships" r:embed="rId1"/>
</we:webextension>
</file>

<file path=ppt/webextensions/webextension14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// Actor contract\n\npublic interface IVoiceMailBoxActor : IActor\n{\n    Task&lt;VoicemailBox&gt; GetMailBoxAsync();\n}\n\n// Data Contract\n\n[DataContract]\npublic class VoicemailBox\n{\n    public VoicemailBox()\n    {\n        this.MessageList = new List&lt;Voicemail&gt;();\n    }\n\n    [DataMember]\n    public List&lt;Voicemail&gt; MessageList { get; set; }\n\n    [DataMember]\n    public string Greeting { get; set; }\n}\n\n// Actor\n\n[StatePersistence(StatePersistence.Persisted)]\ninternal class VoiceMailBoxActor : Actor, IVoicemailBoxActor\n{\n    public Task&lt;VoicemailBox&gt; GetMailboxAsync()\n    {\n        return this.StateManager.GetStateAsync&lt;VoicemailBox&gt;(\&quot;Mailbox\&quot;);\n    }\n}&quot;,&quot;ctags&quot;:{&quot;GetMailBoxAsync&quot;:[{&quot;linenum&quot;:&quot;5&quot;,&quot;signature&quot;:&quot;GetMailBoxAsync()&quot;}],&quot;GetMailboxAsync&quot;:[{&quot;linenum&quot;:&quot;30&quot;,&quot;signature&quot;:&quot;VoiceMailBoxActor::GetMailboxAsync()&quot;}],&quot;Greeting&quot;:[{&quot;linenum&quot;:&quot;22&quot;,&quot;signature&quot;:&quot;VoicemailBox::Greeting&quot;}],&quot;IVoiceMailBoxActor&quot;:[{&quot;linenum&quot;:&quot;3&quot;,&quot;signature&quot;:&quot;public interface IVoiceMailBoxActor : IActor&quot;}],&quot;MessageList&quot;:[{&quot;linenum&quot;:&quot;19&quot;,&quot;signature&quot;:&quot;VoicemailBox::MessageList&quot;}],&quot;VoiceMailBoxActor&quot;:[{&quot;linenum&quot;:&quot;28&quot;,&quot;signature&quot;:&quot;internal class VoiceMailBoxActor : Actor, IVoicemailBoxActor&quot;}],&quot;VoicemailBox&quot;:[{&quot;linenum&quot;:&quot;11&quot;,&quot;signature&quot;:&quot;public class VoicemailBox&quot;},{&quot;linenum&quot;:&quot;13&quot;,&quot;signature&quot;:&quot;VoicemailBox::VoicemailBox()&quot;}]}}"/>
  </we:properties>
  <we:bindings/>
  <we:snapshot xmlns:r="http://schemas.openxmlformats.org/officeDocument/2006/relationships" r:embed="rId1"/>
</we:webextension>
</file>

<file path=ppt/webextensions/webextension15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[StatePersistence(StatePersistence.Persisted)]\ninternal class VisualObjectActor : Actor, IVisualObject\n{\n    private IActorTimer _updateTimer;\n\n    protected override Task OnActivateAsync()\n    {\n    ...\n\n    _updateTimer = RegisterTimer(\n        MoveObject,                     // Callback method\n        null,                           // Parameter to pass to the callback method\n        TimeSpan.FromMilliseconds(15),  // Amount of time to delay before the callback is invoked\n        TimeSpan.FromMilliseconds(15)); // Time interval between invocations of the callback method\n\n        return base.OnActivateAsync();\n    }\n\n    protected override Task OnDeactivateAsync()\n    {\n        if (_updateTimer != null)\n        {\n            UnregisterTimer(_updateTimer);\n        }\n\n        return base.OnDeactivateAsync();\n    }\n\n    private Task MoveObject(object state)\n    {\n    ...\n    return Task.FromResult(true);\n    }\n}&quot;,&quot;ctags&quot;:{&quot;MoveObject&quot;:[{&quot;linenum&quot;:&quot;29&quot;,&quot;signature&quot;:&quot;VisualObjectActor::MoveObject(object state)&quot;}],&quot;OnActivateAsync&quot;:[{&quot;linenum&quot;:&quot;6&quot;,&quot;signature&quot;:&quot;VisualObjectActor::OnActivateAsync()&quot;}],&quot;OnDeactivateAsync&quot;:[{&quot;linenum&quot;:&quot;19&quot;,&quot;signature&quot;:&quot;VisualObjectActor::OnDeactivateAsync()&quot;}],&quot;VisualObjectActor&quot;:[{&quot;linenum&quot;:&quot;2&quot;,&quot;signature&quot;:&quot;internal class VisualObjectActor : Actor, IVisualObject&quot;}],&quot;_updateTimer&quot;:[{&quot;linenum&quot;:&quot;4&quot;,&quot;signature&quot;:&quot;VisualObjectActor::_updateTimer&quot;}]}}"/>
  </we:properties>
  <we:bindings/>
  <we:snapshot xmlns:r="http://schemas.openxmlformats.org/officeDocument/2006/relationships" r:embed="rId1"/>
</we:webextension>
</file>

<file path=ppt/webextensions/webextension16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[StatePersistence(StatePersistence.Persisted)]\ninternal class ToDoListActor : Actor, IToDoListActor, IRemindable\n{\n    private const string ReminderName = \&quot;Pay cell phone bill\&quot;;\n\n    protected override async Task OnActivateAsync()\n    {\n        var amountInDollars = 100;\n\n        await StateManager.TryAddStateAsync(\&quot;paid\&quot;, false);\n\n        await RegisterReminderAsync(\n            ReminderName,\n            BitConverter.GetBytes(amountInDollars),\n            TimeSpan.FromDays(3),\n            TimeSpan.FromDays(1));\n    }\n\n    public async Task ReceiveReminderAsync(string reminderName,\n        byte[] context,\n        TimeSpan dueTime,\n        TimeSpan period)\n    {\n        if (reminderName.Equals(\&quot;Pay cell phone bill\&quot;))\n        {\n            var paid = await StateManager.GetStateAsync&lt;bool&gt;(\&quot;paid\&quot;);\n            if (!paid)\n            {\n                var amountToPay = BitConverter.ToInt32(context, 0);\n\n                Console.WriteLine(\&quot;Please pay your cell phone bill of ${0}!\&quot;,\n                                    amountToPay);\n            }\n        }\n    }\n\n    public async Task SetPaidAsync()\n    {\n        await StateManager.SetStateAsync(\&quot;paid\&quot;, true);\n\n        var reminder = GetReminder(ReminderName);\n        await UnregisterReminderAsync(reminder);\n    }\n\n    public async Task&lt;bool&gt; GetPaidStatusAsync()\n    {\n        return await StateManager.GetStateAsync&lt;bool&gt;(\&quot;paid\&quot;);\n    }\n}&quot;,&quot;ctags&quot;:{&quot;GetPaidStatusAsync&quot;:[{&quot;linenum&quot;:&quot;45&quot;,&quot;signature&quot;:&quot;ToDoListActor::GetPaidStatusAsync()&quot;}],&quot;OnActivateAsync&quot;:[{&quot;linenum&quot;:&quot;6&quot;,&quot;signature&quot;:&quot;ToDoListActor::OnActivateAsync()&quot;}],&quot;ReceiveReminderAsync&quot;:[{&quot;linenum&quot;:&quot;19&quot;,&quot;signature&quot;:&quot;ToDoListActor::ReceiveReminderAsync(string reminderName, byte[] context, TimeSpan dueTime, TimeSpan period)&quot;}],&quot;ReminderName&quot;:[{&quot;linenum&quot;:&quot;4&quot;,&quot;signature&quot;:&quot;ToDoListActor::ReminderName&quot;}],&quot;SetPaidAsync&quot;:[{&quot;linenum&quot;:&quot;37&quot;,&quot;signature&quot;:&quot;ToDoListActor::SetPaidAsync()&quot;}],&quot;ToDoListActor&quot;:[{&quot;linenum&quot;:&quot;2&quot;,&quot;signature&quot;:&quot;internal class ToDoListActor : Actor, IToDoListActor, IRemindable&quot;}]}}"/>
  </we:properties>
  <we:bindings/>
  <we:snapshot xmlns:r="http://schemas.openxmlformats.org/officeDocument/2006/relationships" r:embed="rId1"/>
</we:webextension>
</file>

<file path=ppt/webextensions/webextension17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[ActorService(Name = \&quot;Circle\&quot;)]\n[StatePersistence(StatePersistence.Persisted)]\npublic class Circle : Shape, ICircle\n{\n    public override Task&lt;int&gt; GetVerticeCount()\n    {\n        return Task.FromResult(0);\n    }\n\n    public override async Task&lt;double&gt; GetAreaAsync()\n    {\n        CircleState state = await this.StateManager\n                                      .GetStateAsync&lt;CircleState&gt;(\&quot;circle\&quot;);\n\n        return Math.PI *\n            state.Radius *\n            state.Radius;\n    }\n}&quot;,&quot;ctags&quot;:{&quot;Circle&quot;:[{&quot;linenum&quot;:&quot;3&quot;,&quot;signature&quot;:&quot;public class Circle : Shape, ICircle&quot;}],&quot;GetAreaAsync&quot;:[{&quot;linenum&quot;:&quot;10&quot;,&quot;signature&quot;:&quot;Circle::GetAreaAsync()&quot;}],&quot;GetVerticeCount&quot;:[{&quot;linenum&quot;:&quot;5&quot;,&quot;signature&quot;:&quot;Circle::GetVerticeCount()&quot;}]}}"/>
  </we:properties>
  <we:bindings/>
  <we:snapshot xmlns:r="http://schemas.openxmlformats.org/officeDocument/2006/relationships" r:embed="rId1"/>
</we:webextension>
</file>

<file path=ppt/webextensions/webextension18.xml><?xml version="1.0" encoding="utf-8"?>
<we:webextension xmlns:we="http://schemas.microsoft.com/office/webextensions/webextension/2010/11" id="{C94C6E9B-84FA-459F-8CCC-39156AF4DC48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public enum ReentrancyMode\n{\n    LogicalCallContext = 1,\n    Disallowed = 2\n}\n\n// Actor\n\n[Reentrant(ReentrancyMode.Disallowed)]\ninternal class MyActor : Actor, IMyActor\n{\n    ...\n}&quot;,&quot;ctags&quot;:{&quot;Disallowed&quot;:[{&quot;linenum&quot;:&quot;4&quot;,&quot;signature&quot;:&quot;Disallowed&quot;}],&quot;LogicalCallContext&quot;:[{&quot;linenum&quot;:&quot;3&quot;,&quot;signature&quot;:&quot;LogicalCallContext&quot;}],&quot;MyActor&quot;:[{&quot;linenum&quot;:&quot;10&quot;,&quot;signature&quot;:&quot;internal class MyActor : Actor, IMyActor&quot;}],&quot;ReentrancyMode&quot;:[{&quot;linenum&quot;:&quot;1&quot;,&quot;signature&quot;:&quot;public enum ReentrancyMode&quot;}]}}"/>
  </we:properties>
  <we:bindings/>
  <we:snapshot xmlns:r="http://schemas.openxmlformats.org/officeDocument/2006/relationships" r:embed="rId1"/>
</we:webextension>
</file>

<file path=ppt/webextensions/webextension19.xml><?xml version="1.0" encoding="utf-8"?>
<we:webextension xmlns:we="http://schemas.microsoft.com/office/webextensions/webextension/2010/11" id="{C94C6E9B-84FA-459F-8CCC-39156AF4DC48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// Event contract\n\npublic interface IGameEvents : IActorEvents\n{\n    void GameScoreUpdated(Guid gameId, string currentScore);\n}\n\n// Event producer\n\npublic interface IGameActor : IActor, IActorEventPublisher&lt;IGameEvents&gt;\n{\n    Task UpdateGameStatus(GameStatus status);\n\n    Task&lt;string&gt; GetGameScore();\n}\n\n// Publishing an Event from the Actor\n\nvar ev = GetEvent&lt;IGameEvents&gt;();\nev.GameScoreUpdated(Id.GetGuidId(), score);&quot;,&quot;ctags&quot;:{&quot;GameScoreUpdated&quot;:[{&quot;linenum&quot;:&quot;5&quot;,&quot;signature&quot;:&quot;GameScoreUpdated(Guid gameId, string currentScore)&quot;}],&quot;GetGameScore&quot;:[{&quot;linenum&quot;:&quot;14&quot;,&quot;signature&quot;:&quot;GetGameScore()&quot;}],&quot;IGameActor&quot;:[{&quot;linenum&quot;:&quot;10&quot;,&quot;signature&quot;:&quot;public interface IGameActor : IActor, IActorEventPublisher&lt;IGameEvents&gt;&quot;}],&quot;IGameEvents&quot;:[{&quot;linenum&quot;:&quot;3&quot;,&quot;signature&quot;:&quot;public interface IGameEvents : IActorEvents&quot;}],&quot;Id.GetGuidId&quot;:[{&quot;linenum&quot;:&quot;20&quot;,&quot;signature&quot;:&quot;Id.GetGuidId()&quot;}],&quot;UpdateGameStatus&quot;:[{&quot;linenum&quot;:&quot;12&quot;,&quot;signature&quot;:&quot;UpdateGameStatus(GameStatus status)&quot;}],&quot;ev&quot;:[{&quot;linenum&quot;:&quot;19&quot;,&quot;signature&quot;:&quot;var ev = GetEvent&lt;IGameEvents&gt;();&quot;}],&quot;score&quot;:[{&quot;linenum&quot;:&quot;20&quot;,&quot;signature&quot;:&quot;ev.GameScoreUpdated(Id.GetGuidId(), score);&quot;}]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// The ActorId is an opaque id value that can be used for uniform distribution \n// of actors across the service partitions by generating random IDs\n\nActorProxy.Create&lt;IMyActor&gt;(ActorId.CreateRandom());\n\n// Every ActorId is hashed to an Int64, which is why the actor service must \n// use an Int64 partitioning scheme with the full Int64 key range. However, \n// custom ID values can be used for an ActorID, including GUIDs, strings, and Int64s. \n\nActorProxy.Create&lt;IMyActor&gt;(new ActorId(Guid.NewGuid()));\nActorProxy.Create&lt;IMyActor&gt;(new ActorId(\&quot;myActorId\&quot;));\nActorProxy.Create&lt;IMyActor&gt;(new ActorId(1234));&quot;,&quot;ctags&quot;:{&quot;ActorId.CreateRandom&quot;:[{&quot;linenum&quot;:&quot;4&quot;,&quot;signature&quot;:&quot;ActorId.CreateRandom()&quot;}],&quot;ActorProxy.Create&quot;:[{&quot;linenum&quot;:&quot;10&quot;,&quot;signature&quot;:&quot;ActorProxy.Create(new ActorId(Guid.NewGuid()))&quot;},{&quot;linenum&quot;:&quot;11&quot;,&quot;signature&quot;:&quot;ActorProxy.Create(new ActorId()&quot;},{&quot;linenum&quot;:&quot;12&quot;,&quot;signature&quot;:&quot;ActorProxy.Create(new ActorId(1234))&quot;}]}}"/>
  </we:properties>
  <we:bindings/>
  <we:snapshot xmlns:r="http://schemas.openxmlformats.org/officeDocument/2006/relationships" r:embed="rId1"/>
</we:webextension>
</file>

<file path=ppt/webextensions/webextension20.xml><?xml version="1.0" encoding="utf-8"?>
<we:webextension xmlns:we="http://schemas.microsoft.com/office/webextensions/webextension/2010/11" id="{C94C6E9B-84FA-459F-8CCC-39156AF4DC48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// Event Handler\n\ninternal class GameEventsHandler : IGameEvents\n{\n    public void GameScoreUpdated(Guid gameId, string currentScore)\n    {\n        Console.WriteLine(@\&quot;Updates: Game: {0}, Score: {1}\&quot;, gameId, currentScore);\n    }\n}\n\n// Subscribing Event Handler\n\nvar proxy = ActorProxy.Create&lt;IGameActor&gt;(new ActorId(Guid.Parse(arg)), \n                                          ApplicationName);\n\nawait proxy.SubscribeAsync&lt;IGameEvents&gt;(new GameEventsHandler());&quot;,&quot;ctags&quot;:{&quot;GameEventsHandler&quot;:[{&quot;linenum&quot;:&quot;3&quot;,&quot;signature&quot;:&quot;internal class GameEventsHandler : IGameEvents&quot;}],&quot;GameScoreUpdated&quot;:[{&quot;linenum&quot;:&quot;5&quot;,&quot;signature&quot;:&quot;GameEventsHandler::GameScoreUpdated(Guid gameId, string currentScore)&quot;}],&quot;proxy&quot;:[{&quot;linenum&quot;:&quot;13&quot;,&quot;signature&quot;:&quot;var proxy = ActorProxy.Create&lt;IGameActor&gt;(new ActorId(Guid.Parse(arg)),&quot;}],&quot;proxy.SubscribeAsync&quot;:[{&quot;linenum&quot;:&quot;16&quot;,&quot;signature&quot;:&quot;proxy.SubscribeAsync(new GameEventsHandler())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// durable, written to disk\n\n[StatePersistence(StatePersistence.Persisted)]\ninternal class MyActor : Actor, IMyActor\n{\n}&quot;,&quot;ctags&quot;:{&quot;MyActor&quot;:[{&quot;linenum&quot;:&quot;4&quot;,&quot;signature&quot;:&quot;internal class MyActor : Actor, IMyActor&quot;}]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// resilient to partial failures\n\n[StatePersistence(StatePersistence.Volatile)]\ninternal class MyActor : Actor, IMyActor\n{\n}&quot;,&quot;ctags&quot;:{&quot;MyActor&quot;:[{&quot;linenum&quot;:&quot;4&quot;,&quot;signature&quot;:&quot;internal class MyActor : Actor, IMyActor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// statefull without resiliency\n\n[StatePersistence(StatePersistence.None)]\ninternal class MyActor : Actor, IMyActor\n{\n}&quot;,&quot;ctags&quot;:{&quot;MyActor&quot;:[{&quot;linenum&quot;:&quot;4&quot;,&quot;signature&quot;:&quot;internal class MyActor : Actor, IMyActor&quot;}]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[StatePersistence(StatePersistence.Persisted)]\ninternal class MyActor : Actor, IMyActor\n{\n    public Task SetCountAsync(int value)\n    {\n        return this.StateManager.SetStateAsync&lt;int&gt;(\&quot;MyState\&quot;, value);\n    }\n}&quot;,&quot;ctags&quot;:{&quot;MyActor&quot;:[{&quot;linenum&quot;:&quot;2&quot;,&quot;signature&quot;:&quot;internal class MyActor : Actor, IMyActor&quot;}],&quot;SetCountAsync&quot;:[{&quot;linenum&quot;:&quot;4&quot;,&quot;signature&quot;:&quot;MyActor::SetCountAsync(int value)&quot;}]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[StatePersistence(StatePersistence.Persisted)]\ninternal class MyActor : Actor, IMyActor\n{\n    public async Task AddCountAsync(int value)\n    {\n        bool result = await this.StateManager.TryAddStateAsync&lt;int&gt;(\&quot;MyState\&quot;, value);\n\n        if (result)\n        {\n            // Added successfully!\n        }\n    }\n}&quot;,&quot;ctags&quot;:{&quot;AddCountAsync&quot;:[{&quot;linenum&quot;:&quot;4&quot;,&quot;signature&quot;:&quot;MyActor::AddCountAsync(int value)&quot;}],&quot;MyActor&quot;:[{&quot;linenum&quot;:&quot;2&quot;,&quot;signature&quot;:&quot;internal class MyActor : Actor, IMyActor&quot;}]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[StatePersistence(StatePersistence.Persisted)]\ninternal class MyActor : Actor, IMyActor\n{\n    public Task&lt;int&gt; GetCountAsync()\n    {\n        return this.StateManager.GetStateAsync&lt;int&gt;(\&quot;MyState\&quot;);\n    }\n}&quot;,&quot;ctags&quot;:{&quot;GetCountAsync&quot;:[{&quot;linenum&quot;:&quot;4&quot;,&quot;signature&quot;:&quot;MyActor::GetCountAsync()&quot;}],&quot;MyActor&quot;:[{&quot;linenum&quot;:&quot;2&quot;,&quot;signature&quot;:&quot;internal class MyActor : Actor, IMyActor&quot;}]}}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6FF59ED4-90F5-4B20-BF6F-FF6650D8E224}">
  <we:reference id="wa104379263" version="1.0.0.1" store="en-US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old_syntax_color&quot;:{&quot;Reserved words&quot;:&quot;#0000FF&quot;,&quot;Compiler directives&quot;:&quot;#FF0000&quot;,&quot;Namespaces&quot;:&quot;#008080&quot;,&quot;Classes&quot;:&quot;#808000&quot;,&quot;Line comment&quot;:&quot;#008000&quot;,&quot;Block comment&quot;:&quot;#008000&quot;,&quot;Quotation&quot;:&quot;#FF00FF&quot;,&quot;Quatation 2&quot;:&quot;#FF00FF&quot;,&quot;Number&quot;:&quot;#800080&quot;},&quot;show_line_number&quot;:true,&quot;code_lang&quot;:&quot;cs&quot;,&quot;code&quot;:&quot;[StatePersistence(StatePersistence.Persisted)]\ninternal class MyActor : Actor, IMyActor\n{\n    public async Task&lt;int&gt; GetCountAsync()\n    {\n        ConditionalValue&lt;int&gt; result = await this.StateManager\n                                                 .TryGetStateAsync&lt;int&gt;(\&quot;MyState\&quot;);\n        if (result.HasValue)\n        {\n            return result.Value;\n        }\n\n        return 0;\n    }\n}&quot;,&quot;ctags&quot;:{&quot;GetCountAsync&quot;:[{&quot;linenum&quot;:&quot;4&quot;,&quot;signature&quot;:&quot;MyActor::GetCountAsync()&quot;}],&quot;MyActor&quot;:[{&quot;linenum&quot;:&quot;2&quot;,&quot;signature&quot;:&quot;internal class MyActor : Actor, IMyActor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2407</TotalTime>
  <Words>1448</Words>
  <Application>Microsoft Office PowerPoint</Application>
  <PresentationFormat>Widescreen</PresentationFormat>
  <Paragraphs>517</Paragraphs>
  <Slides>65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MS PGothic</vt:lpstr>
      <vt:lpstr>Arial</vt:lpstr>
      <vt:lpstr>Blender Pro Book</vt:lpstr>
      <vt:lpstr>Calibri</vt:lpstr>
      <vt:lpstr>Consolas</vt:lpstr>
      <vt:lpstr>KodchiangUPC</vt:lpstr>
      <vt:lpstr>Segoe UI</vt:lpstr>
      <vt:lpstr>Segoe UI Light</vt:lpstr>
      <vt:lpstr>Tw Cen MT</vt:lpstr>
      <vt:lpstr>Tw Cen MT Condensed</vt:lpstr>
      <vt:lpstr>Wingdings</vt:lpstr>
      <vt:lpstr>Wingdings 3</vt:lpstr>
      <vt:lpstr>Integral</vt:lpstr>
      <vt:lpstr>Microsoft Ignite 2015</vt:lpstr>
      <vt:lpstr>A Practical Overview of Actors in Service Fabric</vt:lpstr>
      <vt:lpstr>About me</vt:lpstr>
      <vt:lpstr>Today we’re going to learn about</vt:lpstr>
      <vt:lpstr>Live Q&amp;A</vt:lpstr>
      <vt:lpstr>Microsoft Azure</vt:lpstr>
      <vt:lpstr>What do all of these have in common?</vt:lpstr>
      <vt:lpstr>Microservices</vt:lpstr>
      <vt:lpstr>Why microservices?</vt:lpstr>
      <vt:lpstr>Service fabric</vt:lpstr>
      <vt:lpstr>Service Fabric</vt:lpstr>
      <vt:lpstr>Service Fabric</vt:lpstr>
      <vt:lpstr>Service fabric</vt:lpstr>
      <vt:lpstr>WHY Service fabric?</vt:lpstr>
      <vt:lpstr>Service fabric – Programming models</vt:lpstr>
      <vt:lpstr>Service Fabric – Reliable Actors</vt:lpstr>
      <vt:lpstr>Service Fabric – Cattle Not Pets!</vt:lpstr>
      <vt:lpstr>Live QnA microservice architecture</vt:lpstr>
      <vt:lpstr>Service fabric – Actor</vt:lpstr>
      <vt:lpstr>Service fabric – Actor – ID kinds</vt:lpstr>
      <vt:lpstr>Service Fabric – Actor – State</vt:lpstr>
      <vt:lpstr>Service fabric – Actor – State</vt:lpstr>
      <vt:lpstr>Service fabric – Actor – State</vt:lpstr>
      <vt:lpstr>Service fabric – Actor – State</vt:lpstr>
      <vt:lpstr>Service fabric – Actor – persisting state</vt:lpstr>
      <vt:lpstr>Service fabric – Actor – persisting state</vt:lpstr>
      <vt:lpstr>Service fabric – Actor – Reading state</vt:lpstr>
      <vt:lpstr>Service fabric – Actor – Reading state</vt:lpstr>
      <vt:lpstr>Service fabric – Actor – Initialization</vt:lpstr>
      <vt:lpstr>Service fabric – Actor – Removing state</vt:lpstr>
      <vt:lpstr>Service fabric – Actor – enumeration</vt:lpstr>
      <vt:lpstr>Service fabric – Actor – Deleting</vt:lpstr>
      <vt:lpstr>Service fabric – Actor – custom data types</vt:lpstr>
      <vt:lpstr>Service fabric – Actor – timers</vt:lpstr>
      <vt:lpstr>Service fabric – Actor – reminders</vt:lpstr>
      <vt:lpstr>Service fabric – Actor – polymorphism</vt:lpstr>
      <vt:lpstr>Service fabric – Actor – polymorphism</vt:lpstr>
      <vt:lpstr>Service fabric – Actor – reentrancy</vt:lpstr>
      <vt:lpstr>Service fabric – Actor – EVENT Producer</vt:lpstr>
      <vt:lpstr>Service fabric – Actor – EVENT subscriber</vt:lpstr>
      <vt:lpstr>Service Fabric – Reliable Actors</vt:lpstr>
      <vt:lpstr>Service Fabric – Reliable Actor failover</vt:lpstr>
      <vt:lpstr>Monitoring your Services</vt:lpstr>
      <vt:lpstr>Diagnostics and Troubleshooting</vt:lpstr>
      <vt:lpstr>Service fabric – Actor – Scenarios</vt:lpstr>
      <vt:lpstr>Service fabric – Actor – Scenarios</vt:lpstr>
      <vt:lpstr>Service fabric – Actor – Patterns</vt:lpstr>
      <vt:lpstr>Service fabric – Actor – Patterns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 Cloud Design Patterns </vt:lpstr>
      <vt:lpstr>Service fabric – Actor – Patterns</vt:lpstr>
      <vt:lpstr>Service fabric – Actor – Patterns</vt:lpstr>
      <vt:lpstr>Qestions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Alexandre Brisebois</cp:lastModifiedBy>
  <cp:revision>160</cp:revision>
  <dcterms:created xsi:type="dcterms:W3CDTF">2016-02-28T14:54:44Z</dcterms:created>
  <dcterms:modified xsi:type="dcterms:W3CDTF">2016-07-06T12:10:35Z</dcterms:modified>
</cp:coreProperties>
</file>